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2"/>
  </p:notesMasterIdLst>
  <p:sldIdLst>
    <p:sldId id="257" r:id="rId2"/>
    <p:sldId id="274" r:id="rId3"/>
    <p:sldId id="263" r:id="rId4"/>
    <p:sldId id="269" r:id="rId5"/>
    <p:sldId id="267" r:id="rId6"/>
    <p:sldId id="265" r:id="rId7"/>
    <p:sldId id="275" r:id="rId8"/>
    <p:sldId id="280" r:id="rId9"/>
    <p:sldId id="282" r:id="rId10"/>
    <p:sldId id="291" r:id="rId11"/>
    <p:sldId id="295" r:id="rId12"/>
    <p:sldId id="296" r:id="rId13"/>
    <p:sldId id="297" r:id="rId14"/>
    <p:sldId id="276" r:id="rId15"/>
    <p:sldId id="298" r:id="rId16"/>
    <p:sldId id="281" r:id="rId17"/>
    <p:sldId id="285" r:id="rId18"/>
    <p:sldId id="283" r:id="rId19"/>
    <p:sldId id="290" r:id="rId20"/>
    <p:sldId id="292" r:id="rId21"/>
    <p:sldId id="294" r:id="rId22"/>
    <p:sldId id="287" r:id="rId23"/>
    <p:sldId id="289" r:id="rId24"/>
    <p:sldId id="284" r:id="rId25"/>
    <p:sldId id="288" r:id="rId26"/>
    <p:sldId id="299" r:id="rId27"/>
    <p:sldId id="300" r:id="rId28"/>
    <p:sldId id="286" r:id="rId29"/>
    <p:sldId id="293" r:id="rId30"/>
    <p:sldId id="271" r:id="rId31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E5A3"/>
    <a:srgbClr val="F2A98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2F751AF-C0B9-F1C1-F541-7D0827B58131}" v="4395" dt="2024-10-29T06:04:02.450"/>
    <p1510:client id="{7CF52D48-CFD5-D5D3-E7CB-0DEE67405B65}" v="361" dt="2024-10-29T04:08:34.806"/>
    <p1510:client id="{8A234460-02FC-E640-9383-3F6C80B697C0}" v="2238" dt="2024-10-29T04:29:38.875"/>
    <p1510:client id="{9A965590-9524-B7CC-FE40-004624956F17}" v="3" dt="2024-10-29T02:10:56.241"/>
    <p1510:client id="{B03269C3-4DED-CEC0-790F-47A294079608}" v="2719" dt="2024-10-29T16:53:03.283"/>
    <p1510:client id="{BC89DCC8-9EE0-D39F-FDE9-B0C9CEFFDF7F}" v="1272" dt="2024-10-29T04:49:29.660"/>
    <p1510:client id="{EF74D741-543D-88DD-1ECA-77C1D1F9C340}" v="10" dt="2024-10-29T16:36:35.209"/>
    <p1510:client id="{F090C23F-3D7A-8848-8C6B-88946D983A5C}" v="3391" dt="2024-10-29T17:40:40.74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ulisesreyes\Downloads\nulos.csv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\\Users\gerardoreyes\Downloads\feature_types.csv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nulos!$B$1</c:f>
              <c:strCache>
                <c:ptCount val="1"/>
                <c:pt idx="0">
                  <c:v>% Nulos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dPt>
            <c:idx val="20"/>
            <c:invertIfNegative val="0"/>
            <c:bubble3D val="0"/>
            <c:spPr>
              <a:solidFill>
                <a:srgbClr val="FFFF00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0-7E65-C54D-B1F6-D21A75900E04}"/>
              </c:ext>
            </c:extLst>
          </c:dPt>
          <c:cat>
            <c:strRef>
              <c:f>nulos!$A$2:$A$76</c:f>
              <c:strCache>
                <c:ptCount val="75"/>
                <c:pt idx="0">
                  <c:v>neighbourhood_group_cleansed</c:v>
                </c:pt>
                <c:pt idx="1">
                  <c:v>calendar_updated</c:v>
                </c:pt>
                <c:pt idx="2">
                  <c:v>license</c:v>
                </c:pt>
                <c:pt idx="3">
                  <c:v>host_neighbourhood</c:v>
                </c:pt>
                <c:pt idx="4">
                  <c:v>host_about</c:v>
                </c:pt>
                <c:pt idx="5">
                  <c:v>neighborhood_overview</c:v>
                </c:pt>
                <c:pt idx="6">
                  <c:v>neighbourhood</c:v>
                </c:pt>
                <c:pt idx="7">
                  <c:v>host_location</c:v>
                </c:pt>
                <c:pt idx="8">
                  <c:v>host_response_time</c:v>
                </c:pt>
                <c:pt idx="9">
                  <c:v>host_response_rate</c:v>
                </c:pt>
                <c:pt idx="10">
                  <c:v>review_scores_cleanliness</c:v>
                </c:pt>
                <c:pt idx="11">
                  <c:v>review_scores_accuracy</c:v>
                </c:pt>
                <c:pt idx="12">
                  <c:v>review_scores_checkin</c:v>
                </c:pt>
                <c:pt idx="13">
                  <c:v>review_scores_communication</c:v>
                </c:pt>
                <c:pt idx="14">
                  <c:v>review_scores_location</c:v>
                </c:pt>
                <c:pt idx="15">
                  <c:v>review_scores_value</c:v>
                </c:pt>
                <c:pt idx="16">
                  <c:v>first_review</c:v>
                </c:pt>
                <c:pt idx="17">
                  <c:v>last_review</c:v>
                </c:pt>
                <c:pt idx="18">
                  <c:v>review_scores_rating</c:v>
                </c:pt>
                <c:pt idx="19">
                  <c:v>reviews_per_month</c:v>
                </c:pt>
                <c:pt idx="20">
                  <c:v>price</c:v>
                </c:pt>
                <c:pt idx="21">
                  <c:v>beds</c:v>
                </c:pt>
                <c:pt idx="22">
                  <c:v>bathrooms</c:v>
                </c:pt>
                <c:pt idx="23">
                  <c:v>host_acceptance_rate</c:v>
                </c:pt>
                <c:pt idx="24">
                  <c:v>host_is_superhost</c:v>
                </c:pt>
                <c:pt idx="25">
                  <c:v>bedrooms</c:v>
                </c:pt>
                <c:pt idx="26">
                  <c:v>has_availability</c:v>
                </c:pt>
                <c:pt idx="27">
                  <c:v>description</c:v>
                </c:pt>
                <c:pt idx="28">
                  <c:v>bathrooms_text</c:v>
                </c:pt>
                <c:pt idx="29">
                  <c:v>id</c:v>
                </c:pt>
                <c:pt idx="30">
                  <c:v>listing_url</c:v>
                </c:pt>
                <c:pt idx="31">
                  <c:v>scrape_id</c:v>
                </c:pt>
                <c:pt idx="32">
                  <c:v>last_scraped</c:v>
                </c:pt>
                <c:pt idx="33">
                  <c:v>source</c:v>
                </c:pt>
                <c:pt idx="34">
                  <c:v>name</c:v>
                </c:pt>
                <c:pt idx="35">
                  <c:v>picture_url</c:v>
                </c:pt>
                <c:pt idx="36">
                  <c:v>host_id</c:v>
                </c:pt>
                <c:pt idx="37">
                  <c:v>host_url</c:v>
                </c:pt>
                <c:pt idx="38">
                  <c:v>host_name</c:v>
                </c:pt>
                <c:pt idx="39">
                  <c:v>host_since</c:v>
                </c:pt>
                <c:pt idx="40">
                  <c:v>host_thumbnail_url</c:v>
                </c:pt>
                <c:pt idx="41">
                  <c:v>host_picture_url</c:v>
                </c:pt>
                <c:pt idx="42">
                  <c:v>host_listings_count</c:v>
                </c:pt>
                <c:pt idx="43">
                  <c:v>host_total_listings_count</c:v>
                </c:pt>
                <c:pt idx="44">
                  <c:v>host_verifications</c:v>
                </c:pt>
                <c:pt idx="45">
                  <c:v>host_has_profile_pic</c:v>
                </c:pt>
                <c:pt idx="46">
                  <c:v>host_identity_verified</c:v>
                </c:pt>
                <c:pt idx="47">
                  <c:v>neighbourhood_cleansed</c:v>
                </c:pt>
                <c:pt idx="48">
                  <c:v>latitude</c:v>
                </c:pt>
                <c:pt idx="49">
                  <c:v>longitude</c:v>
                </c:pt>
                <c:pt idx="50">
                  <c:v>property_type</c:v>
                </c:pt>
                <c:pt idx="51">
                  <c:v>room_type</c:v>
                </c:pt>
                <c:pt idx="52">
                  <c:v>accommodates</c:v>
                </c:pt>
                <c:pt idx="53">
                  <c:v>amenities</c:v>
                </c:pt>
                <c:pt idx="54">
                  <c:v>minimum_nights</c:v>
                </c:pt>
                <c:pt idx="55">
                  <c:v>maximum_nights</c:v>
                </c:pt>
                <c:pt idx="56">
                  <c:v>minimum_minimum_nights</c:v>
                </c:pt>
                <c:pt idx="57">
                  <c:v>maximum_minimum_nights</c:v>
                </c:pt>
                <c:pt idx="58">
                  <c:v>minimum_maximum_nights</c:v>
                </c:pt>
                <c:pt idx="59">
                  <c:v>maximum_maximum_nights</c:v>
                </c:pt>
                <c:pt idx="60">
                  <c:v>minimum_nights_avg_ntm</c:v>
                </c:pt>
                <c:pt idx="61">
                  <c:v>maximum_nights_avg_ntm</c:v>
                </c:pt>
                <c:pt idx="62">
                  <c:v>availability_30</c:v>
                </c:pt>
                <c:pt idx="63">
                  <c:v>availability_60</c:v>
                </c:pt>
                <c:pt idx="64">
                  <c:v>availability_90</c:v>
                </c:pt>
                <c:pt idx="65">
                  <c:v>availability_365</c:v>
                </c:pt>
                <c:pt idx="66">
                  <c:v>calendar_last_scraped</c:v>
                </c:pt>
                <c:pt idx="67">
                  <c:v>number_of_reviews</c:v>
                </c:pt>
                <c:pt idx="68">
                  <c:v>number_of_reviews_ltm</c:v>
                </c:pt>
                <c:pt idx="69">
                  <c:v>number_of_reviews_l30d</c:v>
                </c:pt>
                <c:pt idx="70">
                  <c:v>instant_bookable</c:v>
                </c:pt>
                <c:pt idx="71">
                  <c:v>calculated_host_listings_count</c:v>
                </c:pt>
                <c:pt idx="72">
                  <c:v>calculated_host_listings_count_entire_homes</c:v>
                </c:pt>
                <c:pt idx="73">
                  <c:v>calculated_host_listings_count_private_rooms</c:v>
                </c:pt>
                <c:pt idx="74">
                  <c:v>calculated_host_listings_count_shared_rooms</c:v>
                </c:pt>
              </c:strCache>
            </c:strRef>
          </c:cat>
          <c:val>
            <c:numRef>
              <c:f>nulos!$B$2:$B$76</c:f>
              <c:numCache>
                <c:formatCode>0.0%</c:formatCode>
                <c:ptCount val="75"/>
                <c:pt idx="0">
                  <c:v>1</c:v>
                </c:pt>
                <c:pt idx="1">
                  <c:v>1</c:v>
                </c:pt>
                <c:pt idx="2">
                  <c:v>1</c:v>
                </c:pt>
                <c:pt idx="3">
                  <c:v>0.503278564968344</c:v>
                </c:pt>
                <c:pt idx="4">
                  <c:v>0.42138981006933901</c:v>
                </c:pt>
                <c:pt idx="5">
                  <c:v>0.38777509798010201</c:v>
                </c:pt>
                <c:pt idx="6">
                  <c:v>0.38777509798010201</c:v>
                </c:pt>
                <c:pt idx="7">
                  <c:v>0.21126017485679799</c:v>
                </c:pt>
                <c:pt idx="8">
                  <c:v>0.158162496231534</c:v>
                </c:pt>
                <c:pt idx="9">
                  <c:v>0.158162496231534</c:v>
                </c:pt>
                <c:pt idx="10">
                  <c:v>0.14651793789568798</c:v>
                </c:pt>
                <c:pt idx="11">
                  <c:v>0.14648025324087999</c:v>
                </c:pt>
                <c:pt idx="12">
                  <c:v>0.14648025324087999</c:v>
                </c:pt>
                <c:pt idx="13">
                  <c:v>0.14648025324087999</c:v>
                </c:pt>
                <c:pt idx="14">
                  <c:v>0.14648025324087999</c:v>
                </c:pt>
                <c:pt idx="15">
                  <c:v>0.14648025324087999</c:v>
                </c:pt>
                <c:pt idx="16">
                  <c:v>0.145914983418751</c:v>
                </c:pt>
                <c:pt idx="17">
                  <c:v>0.145914983418751</c:v>
                </c:pt>
                <c:pt idx="18">
                  <c:v>0.145914983418751</c:v>
                </c:pt>
                <c:pt idx="19">
                  <c:v>0.145914983418751</c:v>
                </c:pt>
                <c:pt idx="20">
                  <c:v>0.120515526077781</c:v>
                </c:pt>
                <c:pt idx="21">
                  <c:v>0.11923424781429</c:v>
                </c:pt>
                <c:pt idx="22">
                  <c:v>0.11791528489598999</c:v>
                </c:pt>
                <c:pt idx="23">
                  <c:v>0.10758968947844399</c:v>
                </c:pt>
                <c:pt idx="24">
                  <c:v>5.8147422369611006E-2</c:v>
                </c:pt>
                <c:pt idx="25">
                  <c:v>4.0360265299969805E-2</c:v>
                </c:pt>
                <c:pt idx="26">
                  <c:v>3.9041302381670098E-2</c:v>
                </c:pt>
                <c:pt idx="27">
                  <c:v>3.5838106722942402E-2</c:v>
                </c:pt>
                <c:pt idx="28">
                  <c:v>9.4211637021404801E-4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452-B748-A1EB-614A568C9A0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923259519"/>
        <c:axId val="1923261231"/>
      </c:barChart>
      <c:catAx>
        <c:axId val="1923259519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23261231"/>
        <c:crosses val="autoZero"/>
        <c:auto val="1"/>
        <c:lblAlgn val="ctr"/>
        <c:lblOffset val="100"/>
        <c:tickLblSkip val="1"/>
        <c:noMultiLvlLbl val="0"/>
      </c:catAx>
      <c:valAx>
        <c:axId val="1923261231"/>
        <c:scaling>
          <c:orientation val="minMax"/>
        </c:scaling>
        <c:delete val="0"/>
        <c:axPos val="l"/>
        <c:numFmt formatCode="0.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923259519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>
      <a:noFill/>
    </a:ln>
    <a:effectLst/>
  </c:spPr>
  <c:txPr>
    <a:bodyPr/>
    <a:lstStyle/>
    <a:p>
      <a:pPr>
        <a:defRPr/>
      </a:pPr>
      <a:endParaRPr lang="es-ES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400" b="0" i="0" u="none" strike="noStrike" kern="1200" spc="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r>
              <a:rPr lang="en-US"/>
              <a:t>Número de nulos de la base limpia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0" i="0" u="none" strike="noStrike" kern="1200" spc="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feature_types!$B$28</c:f>
              <c:strCache>
                <c:ptCount val="1"/>
                <c:pt idx="0">
                  <c:v>Antes</c:v>
                </c:pt>
              </c:strCache>
            </c:strRef>
          </c:tx>
          <c:spPr>
            <a:solidFill>
              <a:srgbClr val="00206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feature_types!$B$29:$B$34</c:f>
              <c:numCache>
                <c:formatCode>#,##0</c:formatCode>
                <c:ptCount val="6"/>
                <c:pt idx="0">
                  <c:v>2855</c:v>
                </c:pt>
                <c:pt idx="1">
                  <c:v>4197</c:v>
                </c:pt>
                <c:pt idx="2">
                  <c:v>1071</c:v>
                </c:pt>
                <c:pt idx="3">
                  <c:v>3164</c:v>
                </c:pt>
                <c:pt idx="4">
                  <c:v>1543</c:v>
                </c:pt>
                <c:pt idx="5">
                  <c:v>3198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FB3-F34D-8A9D-27FD6BD39CFE}"/>
            </c:ext>
          </c:extLst>
        </c:ser>
        <c:ser>
          <c:idx val="1"/>
          <c:order val="1"/>
          <c:tx>
            <c:strRef>
              <c:f>feature_types!$C$28</c:f>
              <c:strCache>
                <c:ptCount val="1"/>
                <c:pt idx="0">
                  <c:v>Después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cat>
            <c:strRef>
              <c:f>feature_types!$A$29:$A$34</c:f>
              <c:strCache>
                <c:ptCount val="6"/>
                <c:pt idx="0">
                  <c:v>host_acceptance_rate</c:v>
                </c:pt>
                <c:pt idx="1">
                  <c:v>host_response_rate</c:v>
                </c:pt>
                <c:pt idx="2">
                  <c:v>bedrooms</c:v>
                </c:pt>
                <c:pt idx="3">
                  <c:v>beds</c:v>
                </c:pt>
                <c:pt idx="4">
                  <c:v>host_is_superhost</c:v>
                </c:pt>
                <c:pt idx="5">
                  <c:v>price</c:v>
                </c:pt>
              </c:strCache>
            </c:strRef>
          </c:cat>
          <c:val>
            <c:numRef>
              <c:f>feature_types!$C$29:$C$34</c:f>
              <c:numCache>
                <c:formatCode>#,##0</c:formatCode>
                <c:ptCount val="6"/>
                <c:pt idx="0">
                  <c:v>1510</c:v>
                </c:pt>
                <c:pt idx="1">
                  <c:v>2441</c:v>
                </c:pt>
                <c:pt idx="2">
                  <c:v>31</c:v>
                </c:pt>
                <c:pt idx="3">
                  <c:v>37</c:v>
                </c:pt>
                <c:pt idx="4">
                  <c:v>1456</c:v>
                </c:pt>
                <c:pt idx="5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FB3-F34D-8A9D-27FD6BD39CF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-27"/>
        <c:axId val="1202815472"/>
        <c:axId val="1202817184"/>
      </c:barChart>
      <c:catAx>
        <c:axId val="120281547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02817184"/>
        <c:crosses val="autoZero"/>
        <c:auto val="1"/>
        <c:lblAlgn val="ctr"/>
        <c:lblOffset val="100"/>
        <c:noMultiLvlLbl val="0"/>
      </c:catAx>
      <c:valAx>
        <c:axId val="1202817184"/>
        <c:scaling>
          <c:orientation val="minMax"/>
        </c:scaling>
        <c:delete val="0"/>
        <c:axPos val="l"/>
        <c:numFmt formatCode="#,##0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s-ES"/>
          </a:p>
        </c:txPr>
        <c:crossAx val="120281547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/>
              </a:solidFill>
              <a:latin typeface="+mn-lt"/>
              <a:ea typeface="+mn-ea"/>
              <a:cs typeface="+mn-cs"/>
            </a:defRPr>
          </a:pPr>
          <a:endParaRPr lang="es-ES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solidFill>
            <a:schemeClr val="tx1"/>
          </a:solidFill>
        </a:defRPr>
      </a:pPr>
      <a:endParaRPr lang="es-E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CF8AFD-9C58-044C-8712-16F9FE0146A8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D52CA7F-5369-074B-AE6D-6DA38881383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405725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660705C-0772-054F-A14B-6B02742139DC}" type="slidenum">
              <a:rPr lang="es-MX" smtClean="0"/>
              <a:t>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159308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54F4CB1-4303-1909-A967-3FBCF2AB7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821A33-F0F2-A11E-8941-93A623F69E6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MX"/>
              <a:t>Haz clic para editar el estilo de subtítulo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86553C3-EC63-F888-F0F3-9D22EBE763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F860A7E-CF0A-CA49-8E17-42A755599E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3322B0-4C82-B01D-1F7B-74F309C46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3349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DF3A0B-597A-4C99-A033-3C29596F2A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646A234-646A-6AC6-9D11-6EBE765FB1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0D3CE00-D6D2-5A05-1F38-3B023D3812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AF1DBBB-15A1-D0D9-9CCC-916912B15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2E515BF-8FDA-54F9-FA00-1C91E49BC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115402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8840F5EB-F7A9-9421-9F56-D4883262FD1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7A5C3D-E0D8-1988-09D1-BE8F1AFFF36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A4472D2-7030-315B-B71A-B61F1122F6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79ABBFB7-05B4-2593-3D5D-D6F42111D5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4DEBD34-C0EE-774C-8551-6E049C98C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10213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10A414-A11B-C006-6767-BEA241294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8C18EC7-EA21-10A1-4CE0-C4FB65816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7C1385E-26E6-CCF9-FE97-3098CF396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AB416CC0-902C-E35D-0F3F-F567C1FF3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1195198-0085-4BCA-2716-73ED5D5F3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806496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D5CBD7-B392-4ECF-C048-4019816DD7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12AFC357-5291-B25C-B588-314FF33212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8786561-14CB-1134-4746-05C19D104A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4AEE9E47-B0F3-1635-3D76-3C429BC7BB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932B795-2EA3-30E5-EB50-9A4A64C3C1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06169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D500B0-EED6-C5BE-EC03-BC5EC0B36A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E4A7873-6107-2456-9450-F525D754737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90FB0EC-BC62-9230-14A8-2E07A523EE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49EAE57-37C3-85AF-4507-8222004CF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D4495F-1CF6-CE22-60B8-782012C1EC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1881E16-F190-6555-0602-6D982B070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9358762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3C5B79A-6141-9DAF-D5B5-FED48C523E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76A051C-B1E7-0A54-8F94-4C4977B316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1AF4EAB3-182B-4ED4-A74A-70E082B40B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2E158D7C-FBCA-90D8-121A-254E02350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7AB8D172-2C36-5329-0254-934A03B7190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B51EB7FA-7967-8EB8-7860-C27D5A4BF8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69049CB-F6C4-D38A-EC84-F64C87AF4E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A4FDCBC-5B89-C32F-C95A-F93B9E2C9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47394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D1F11-0705-6E27-200C-50F37D5F88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E347F64-3C2B-F559-24B8-E8B73A1311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CD3C2FB5-E2D9-C4A0-054C-78A3574AA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2DB21E49-4112-97DD-3FFC-65DDA3602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869389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5B0BB62-6DD7-44C1-1A2E-F8D36F332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DBF6335-3F1C-51D7-4A05-0D21637437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C70A17E-FEFC-CDB9-132E-1B31B0F82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5308251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295ED3-D573-0716-C14D-1D1580DEA1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FDDFA4E-DD72-ED66-9129-2C6753091C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3DD9560-777F-F62D-D0DA-0DBD908778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54D7E89-498D-0FC0-AAB0-E743B19967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9C8186CC-4EAB-51E1-EA39-E601A449C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33C90BA1-74C3-E5BE-C60E-C74AAF085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457554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33FAF12-26DC-5219-B7E6-C06B93B656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AFC868A3-38EE-3D73-C1F6-9ABB0157E9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9A5B00EB-7128-B229-D89A-FB18407F1D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MX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B0A2ABB8-15E6-FC72-B947-317C7CD47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9D108FE-12BD-1E72-0A9E-EA323BAAF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633B3A62-ACAF-44DE-A6FF-1D1E19BEAA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2713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43003ED-7622-813D-96D8-61292199FA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A65D46-927C-E24C-347B-CC864875D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4B033A0-4725-15C1-84FA-2BA520A4213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74A135-CE4C-EA46-BD2C-F5E56E97086A}" type="datetimeFigureOut">
              <a:rPr lang="es-MX" smtClean="0"/>
              <a:t>29/10/2024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65FA6DB-2260-4CFD-8392-74836A637F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0DD48DB-CAFD-AEDB-FB35-A9D735E8FA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E8F9AC2B-7F67-D847-A439-75ECD36E1E40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165751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1.png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image" Target="../media/image3.png"/><Relationship Id="rId16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11" Type="http://schemas.openxmlformats.org/officeDocument/2006/relationships/image" Target="../media/image25.png"/><Relationship Id="rId5" Type="http://schemas.openxmlformats.org/officeDocument/2006/relationships/image" Target="../media/image19.png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png"/><Relationship Id="rId13" Type="http://schemas.openxmlformats.org/officeDocument/2006/relationships/image" Target="../media/image43.png"/><Relationship Id="rId3" Type="http://schemas.openxmlformats.org/officeDocument/2006/relationships/image" Target="../media/image2.png"/><Relationship Id="rId7" Type="http://schemas.openxmlformats.org/officeDocument/2006/relationships/image" Target="../media/image37.png"/><Relationship Id="rId12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11" Type="http://schemas.openxmlformats.org/officeDocument/2006/relationships/image" Target="../media/image41.png"/><Relationship Id="rId5" Type="http://schemas.openxmlformats.org/officeDocument/2006/relationships/image" Target="../media/image35.png"/><Relationship Id="rId10" Type="http://schemas.openxmlformats.org/officeDocument/2006/relationships/image" Target="../media/image40.png"/><Relationship Id="rId4" Type="http://schemas.openxmlformats.org/officeDocument/2006/relationships/image" Target="../media/image34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github.com/leonfgz48/Mineria_de_Datos_Proyecto/blob/main/Proyecto/Arbnb_EDA_num.html" TargetMode="External"/><Relationship Id="rId4" Type="http://schemas.openxmlformats.org/officeDocument/2006/relationships/hyperlink" Target="https://github.com/leonfgz48/Mineria_de_Datos_Proyecto/blob/main/Proyecto/Arbnb_EDA_cat.html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9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chart" Target="../charts/char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84159EE5-139F-E1DE-F8DB-E683284228C0}"/>
              </a:ext>
            </a:extLst>
          </p:cNvPr>
          <p:cNvSpPr/>
          <p:nvPr/>
        </p:nvSpPr>
        <p:spPr>
          <a:xfrm>
            <a:off x="0" y="3785191"/>
            <a:ext cx="12192000" cy="3072809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AA631E0-5D18-E995-738E-C04EF95837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54214" y="1207027"/>
            <a:ext cx="5594254" cy="1830935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ctr">
              <a:lnSpc>
                <a:spcPct val="90000"/>
              </a:lnSpc>
            </a:pPr>
            <a:r>
              <a:rPr lang="es-ES_tradnl" sz="2400" b="1">
                <a:latin typeface="Bierstadt"/>
              </a:rPr>
              <a:t>Estimación de Precios Competitivos para Propiedades en </a:t>
            </a:r>
            <a:r>
              <a:rPr lang="es-ES_tradnl" sz="2400" b="1" err="1">
                <a:latin typeface="Bierstadt"/>
              </a:rPr>
              <a:t>AirBnB</a:t>
            </a:r>
            <a:r>
              <a:rPr lang="es-ES_tradnl" sz="2400" b="1">
                <a:latin typeface="Bierstadt"/>
              </a:rPr>
              <a:t> CDMX</a:t>
            </a:r>
            <a:br>
              <a:rPr lang="es-ES_tradnl" sz="2400" b="1">
                <a:latin typeface="Bierstadt" panose="020B0004020202020204" pitchFamily="34" charset="0"/>
              </a:rPr>
            </a:br>
            <a:r>
              <a:rPr lang="es-ES_tradnl" sz="2400">
                <a:latin typeface="Bierstadt"/>
              </a:rPr>
              <a:t>Minería y Análisis de Datos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7BB5D6B-346F-D677-CEB1-1185C9731A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84673" y="3870425"/>
            <a:ext cx="6822654" cy="2809523"/>
          </a:xfrm>
        </p:spPr>
        <p:txBody>
          <a:bodyPr vert="horz" lIns="91440" tIns="45720" rIns="91440" bIns="45720" rtlCol="0" anchor="ctr">
            <a:normAutofit fontScale="92500" lnSpcReduction="20000"/>
          </a:bodyPr>
          <a:lstStyle/>
          <a:p>
            <a:pPr algn="ctr"/>
            <a:r>
              <a:rPr lang="es-ES_tradnl" sz="3100" b="1">
                <a:solidFill>
                  <a:srgbClr val="FFFFFF"/>
                </a:solidFill>
                <a:latin typeface="Bierstadt"/>
              </a:rPr>
              <a:t>Equipo 5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Raúl Gerardo Reyes Barrón 192129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César Armando Rojas Flores 220019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Rodrigo Alan García Pérez 220211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Emanuel Ortiz </a:t>
            </a:r>
            <a:r>
              <a:rPr lang="es-ES_tradnl" err="1">
                <a:solidFill>
                  <a:srgbClr val="FFFFFF"/>
                </a:solidFill>
                <a:latin typeface="Bierstadt"/>
              </a:rPr>
              <a:t>Bassoco</a:t>
            </a:r>
            <a:r>
              <a:rPr lang="es-ES_tradnl">
                <a:solidFill>
                  <a:srgbClr val="FFFFFF"/>
                </a:solidFill>
                <a:latin typeface="Bierstadt"/>
              </a:rPr>
              <a:t> 130669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León Felipe Gómez Zarza 111203</a:t>
            </a:r>
          </a:p>
          <a:p>
            <a:pPr algn="ctr"/>
            <a:r>
              <a:rPr lang="es-ES_tradnl">
                <a:solidFill>
                  <a:srgbClr val="FFFFFF"/>
                </a:solidFill>
                <a:latin typeface="Bierstadt"/>
              </a:rPr>
              <a:t>Ulises Reyes García 152113</a:t>
            </a:r>
          </a:p>
        </p:txBody>
      </p:sp>
      <p:pic>
        <p:nvPicPr>
          <p:cNvPr id="1028" name="Picture 4" descr="Dirección Escolar">
            <a:extLst>
              <a:ext uri="{FF2B5EF4-FFF2-40B4-BE49-F238E27FC236}">
                <a16:creationId xmlns:a16="http://schemas.microsoft.com/office/drawing/2014/main" id="{DF4BFC56-5772-EB86-B9DB-843447568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7170" y="1065361"/>
            <a:ext cx="4675909" cy="1765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152C3A28-6E80-481F-72AF-C9D41BFB49EE}"/>
              </a:ext>
            </a:extLst>
          </p:cNvPr>
          <p:cNvSpPr/>
          <p:nvPr/>
        </p:nvSpPr>
        <p:spPr>
          <a:xfrm>
            <a:off x="0" y="3615070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518674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Distribución de valores atípicos identificados</a:t>
            </a:r>
          </a:p>
        </p:txBody>
      </p:sp>
      <p:pic>
        <p:nvPicPr>
          <p:cNvPr id="2" name="Imagen 1" descr="Gráfico, Gráfico de dispersión, Gráfico de cajas y bigotes&#10;&#10;Descripción generada automáticamente">
            <a:extLst>
              <a:ext uri="{FF2B5EF4-FFF2-40B4-BE49-F238E27FC236}">
                <a16:creationId xmlns:a16="http://schemas.microsoft.com/office/drawing/2014/main" id="{152E7016-0C36-E69A-C079-679FEF988C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370" y="2991231"/>
            <a:ext cx="4753356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D9656EB3-C04F-BDA6-EF3F-54CA384091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381" y="2991231"/>
            <a:ext cx="4607814" cy="267995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Rounded Rectangle 3">
            <a:extLst>
              <a:ext uri="{FF2B5EF4-FFF2-40B4-BE49-F238E27FC236}">
                <a16:creationId xmlns:a16="http://schemas.microsoft.com/office/drawing/2014/main" id="{8BE34A35-B6A9-CBC6-803F-89E4CF2318B6}"/>
              </a:ext>
            </a:extLst>
          </p:cNvPr>
          <p:cNvSpPr/>
          <p:nvPr/>
        </p:nvSpPr>
        <p:spPr>
          <a:xfrm>
            <a:off x="232114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Price</a:t>
            </a:r>
            <a:endParaRPr lang="es-ES" b="1"/>
          </a:p>
        </p:txBody>
      </p:sp>
      <p:sp>
        <p:nvSpPr>
          <p:cNvPr id="8" name="Rounded Rectangle 3">
            <a:extLst>
              <a:ext uri="{FF2B5EF4-FFF2-40B4-BE49-F238E27FC236}">
                <a16:creationId xmlns:a16="http://schemas.microsoft.com/office/drawing/2014/main" id="{358B4CC7-9C03-624A-DA7B-5DAA1EFCA13B}"/>
              </a:ext>
            </a:extLst>
          </p:cNvPr>
          <p:cNvSpPr/>
          <p:nvPr/>
        </p:nvSpPr>
        <p:spPr>
          <a:xfrm>
            <a:off x="7380821" y="1824099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Host Total Listings Count</a:t>
            </a:r>
            <a:endParaRPr lang="es-ES" b="1"/>
          </a:p>
        </p:txBody>
      </p:sp>
    </p:spTree>
    <p:extLst>
      <p:ext uri="{BB962C8B-B14F-4D97-AF65-F5344CB8AC3E}">
        <p14:creationId xmlns:p14="http://schemas.microsoft.com/office/powerpoint/2010/main" val="3151094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Valores Atípicos</a:t>
            </a:r>
            <a:br>
              <a:rPr lang="es-MX"/>
            </a:br>
            <a:r>
              <a:rPr lang="es-MX" sz="2800"/>
              <a:t>Tratamiento de valores atípicos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6421523"/>
              </p:ext>
            </p:extLst>
          </p:nvPr>
        </p:nvGraphicFramePr>
        <p:xfrm>
          <a:off x="1586428" y="2750711"/>
          <a:ext cx="8737514" cy="240986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197202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554031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Modificación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price</a:t>
                      </a:r>
                      <a:endParaRPr lang="es-ES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Selección de datos antes del cuantil 999 (para eliminar precios artificialmente elevados).</a:t>
                      </a:r>
                    </a:p>
                    <a:p>
                      <a:pPr marL="342900" lvl="0" indent="-342900" algn="ctr">
                        <a:buAutoNum type="arabicParenR"/>
                      </a:pPr>
                      <a:r>
                        <a:rPr lang="es-ES"/>
                        <a:t>Aplicación de logaritmo natural.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host_total_listings_count</a:t>
                      </a:r>
                      <a:endParaRPr lang="es-ES" err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MX" err="1"/>
                        <a:t>Aplicación</a:t>
                      </a:r>
                      <a:r>
                        <a:rPr lang="en-MX"/>
                        <a:t> de </a:t>
                      </a:r>
                      <a:r>
                        <a:rPr lang="en-MX" err="1"/>
                        <a:t>transformación</a:t>
                      </a:r>
                      <a:r>
                        <a:rPr lang="en-MX"/>
                        <a:t> Box Cox.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39588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8325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Transformaciones e Ingeniería de Variables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Se creó una nueva variable y se hicieron transformaciones cúbicas, logarítmicas y cuadráticas</a:t>
            </a:r>
            <a:endParaRPr lang="es-MX">
              <a:solidFill>
                <a:srgbClr val="000000"/>
              </a:solidFill>
            </a:endParaRP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463A61A2-7BFB-193A-3609-7BDB307692C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0644015"/>
              </p:ext>
            </p:extLst>
          </p:nvPr>
        </p:nvGraphicFramePr>
        <p:xfrm>
          <a:off x="1842460" y="1848503"/>
          <a:ext cx="8737516" cy="498640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Variables </a:t>
                      </a:r>
                      <a:r>
                        <a:rPr lang="en-MX" b="1" err="1"/>
                        <a:t>transformada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 err="1"/>
                        <a:t>Creación</a:t>
                      </a:r>
                      <a:r>
                        <a:rPr lang="en-MX" b="1"/>
                        <a:t> y </a:t>
                      </a:r>
                      <a:r>
                        <a:rPr lang="en-MX" b="1" err="1"/>
                        <a:t>explicación</a:t>
                      </a:r>
                      <a:r>
                        <a:rPr lang="en-MX" b="1"/>
                        <a:t>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/>
                        <a:t>Distancia de puntos de </a:t>
                      </a:r>
                      <a:r>
                        <a:rPr lang="en-US" b="1" err="1"/>
                        <a:t>interés</a:t>
                      </a:r>
                      <a:r>
                        <a:rPr lang="en-US" b="1"/>
                        <a:t> de la CDMX</a:t>
                      </a:r>
                      <a:endParaRPr lang="es-ES"/>
                    </a:p>
                    <a:p>
                      <a:pPr algn="ctr"/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Cálculo de distancias hacia puntos de interés usando la fórmula de </a:t>
                      </a:r>
                      <a:r>
                        <a:rPr lang="es-ES" err="1"/>
                        <a:t>Haversine</a:t>
                      </a:r>
                      <a:r>
                        <a:rPr lang="es-ES"/>
                        <a:t> (distancia en KM para puntos geográficos) sobre longitud y latitud.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b="1" err="1"/>
                        <a:t>Cuadrática</a:t>
                      </a:r>
                      <a:r>
                        <a:rPr lang="en-US" b="1"/>
                        <a:t>, </a:t>
                      </a:r>
                      <a:r>
                        <a:rPr lang="en-US" b="1" err="1"/>
                        <a:t>cúbica</a:t>
                      </a:r>
                      <a:r>
                        <a:rPr lang="en-US" b="1"/>
                        <a:t> y </a:t>
                      </a:r>
                      <a:r>
                        <a:rPr lang="en-US" b="1" err="1"/>
                        <a:t>logarítmica</a:t>
                      </a:r>
                      <a:endParaRPr lang="es-ES"/>
                    </a:p>
                    <a:p>
                      <a:pPr lvl="0" algn="ctr">
                        <a:buNone/>
                      </a:pPr>
                      <a:endParaRPr lang="es-E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hicieron intentos por tener mejores modelos, se intentó hacer transformaciones de distintos tipos a todas las variables numéricas.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72409488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Comversión</a:t>
                      </a:r>
                      <a:r>
                        <a:rPr lang="es-ES" b="1"/>
                        <a:t> de listas a variables numéricas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Transformación de listas (amenidades) a variable numérica que describe el número de elementos en ella.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6485215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 err="1"/>
                        <a:t>One</a:t>
                      </a:r>
                      <a:r>
                        <a:rPr lang="es-ES" b="1"/>
                        <a:t>-Hot </a:t>
                      </a:r>
                      <a:r>
                        <a:rPr lang="es-ES" b="1" err="1"/>
                        <a:t>Encoding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Se aplicó un </a:t>
                      </a:r>
                      <a:r>
                        <a:rPr lang="es-ES" err="1"/>
                        <a:t>one-hot</a:t>
                      </a:r>
                      <a:r>
                        <a:rPr lang="es-ES"/>
                        <a:t> </a:t>
                      </a:r>
                      <a:r>
                        <a:rPr lang="es-ES" err="1"/>
                        <a:t>encoding</a:t>
                      </a:r>
                      <a:r>
                        <a:rPr lang="es-ES"/>
                        <a:t> a todas las variables de carácter nominal.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163916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b="1"/>
                        <a:t>Tipo de baño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lvl="0" indent="0" algn="ctr">
                        <a:buNone/>
                      </a:pPr>
                      <a:r>
                        <a:rPr lang="es-ES"/>
                        <a:t>A partir de la variable original "</a:t>
                      </a:r>
                      <a:r>
                        <a:rPr lang="es-ES" err="1"/>
                        <a:t>bathrooms_text</a:t>
                      </a:r>
                      <a:r>
                        <a:rPr lang="es-ES"/>
                        <a:t>" se extrajo información sobre el tipo de baño: privado, compartido o sin especificar.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97600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296429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710238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Base resultante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50F97409-9C55-4D1C-DA43-640E759CB5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6692495"/>
              </p:ext>
            </p:extLst>
          </p:nvPr>
        </p:nvGraphicFramePr>
        <p:xfrm>
          <a:off x="598311" y="1981831"/>
          <a:ext cx="9755457" cy="4316280"/>
        </p:xfrm>
        <a:graphic>
          <a:graphicData uri="http://schemas.openxmlformats.org/drawingml/2006/table">
            <a:tbl>
              <a:tblPr/>
              <a:tblGrid>
                <a:gridCol w="3251819">
                  <a:extLst>
                    <a:ext uri="{9D8B030D-6E8A-4147-A177-3AD203B41FA5}">
                      <a16:colId xmlns:a16="http://schemas.microsoft.com/office/drawing/2014/main" val="1070804610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3884194813"/>
                    </a:ext>
                  </a:extLst>
                </a:gridCol>
                <a:gridCol w="3251819">
                  <a:extLst>
                    <a:ext uri="{9D8B030D-6E8A-4147-A177-3AD203B41FA5}">
                      <a16:colId xmlns:a16="http://schemas.microsoft.com/office/drawing/2014/main" val="1186225245"/>
                    </a:ext>
                  </a:extLst>
                </a:gridCol>
              </a:tblGrid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dist_to_Zocalo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bedrooms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room_type_Hotel_room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140565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dist_to_Angel_de_la_Independencia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beds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room_type_Shared_room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959122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dist_to_Parque_México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amenities_n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bathrooms_type_unespecified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615193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dist_to_Bosque_de_Chapultepec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calculated_host_listings_count_entire_homes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bathrooms_type_private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7771411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dist_to_Coyoacan_Centro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calculated_host_listings_count_private_rooms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bathrooms_type_shared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8164091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dist_to_Aeropuerto_Internacional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calculated_host_listings_count_shared_rooms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alcaldia_Cuauhtémoc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9177370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dist_to_Monumento_a_la_Revolucion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accommodates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alcaldia_Cuajimalpa_de_Morelos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7275599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dist_to_Museo_Soumaya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description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alcaldia_Miguel_Hidalgo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86911845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dist_to_Santa_Fe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neighborhood_overview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alcaldia_Coyoacán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578374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dist_to_Estadio_Azteca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host_location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alcaldia_Alvaro_Obregon</a:t>
                      </a:r>
                      <a:endParaRPr lang="es-ES" err="1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7654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dist_to_UNAM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host_about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alcaldia_Benito_Juárez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67212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dist_to_Centro_Comercial_Perisur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host_is_superhost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alcaldia_Iztacalco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2031943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dist_to_Palacio_de_Bellas_Artes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instant_bookable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alcaldia_Tlalpan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138463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dist_to_Auditorio_Nacional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alcaldia_La_Magdalena_Contreras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87901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dist_to_Basilica_de_Guadalupe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host_verifications_phone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alcaldia_Iztapalapa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6470802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host_verifications_work_email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alcaldia_Venustiano_Carranza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70024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host_since_days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host_verifications_no_verifications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alcaldia_Gustavo_A._Madero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4065829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host_since_months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host_response_time_within_an_hour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alcaldia_Xochimilco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9344757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bathrooms_numeric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host_response_time_a_few_days_or_more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alcaldia_Azcapotzalco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933186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host_total_listings_count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host_response_time_within_a_day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alcaldia_Tláhuac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6922060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host_acceptance_rate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host_response_time_within_a_few_hours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alcaldia_Milpa_Alta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155126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host_response_rate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host_response_time_no_response_time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price</a:t>
                      </a:r>
                      <a:endParaRPr lang="en-US" sz="1100" b="0" i="0" u="none" strike="noStrike" err="1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0879652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latitude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room_type_Entire_home</a:t>
                      </a: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/apt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12812308"/>
                  </a:ext>
                </a:extLst>
              </a:tr>
              <a:tr h="179845"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longitude</a:t>
                      </a:r>
                      <a:endParaRPr lang="es-ES"/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l">
                        <a:buNone/>
                      </a:pPr>
                      <a:r>
                        <a:rPr lang="en-US" sz="1100" b="0" i="0" u="none" strike="noStrike" err="1">
                          <a:solidFill>
                            <a:srgbClr val="000000"/>
                          </a:solidFill>
                          <a:effectLst/>
                          <a:highlight>
                            <a:srgbClr val="F1A983"/>
                          </a:highlight>
                          <a:latin typeface="Aptos Narrow"/>
                        </a:rPr>
                        <a:t>room_type_Private_room</a:t>
                      </a: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n-US" sz="1100" b="0" i="0" u="none" strike="noStrike">
                        <a:solidFill>
                          <a:srgbClr val="000000"/>
                        </a:solidFill>
                        <a:effectLst/>
                        <a:latin typeface="Aptos Narrow"/>
                      </a:endParaRPr>
                    </a:p>
                  </a:txBody>
                  <a:tcPr marL="8499" marR="8499" marT="8499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04983275"/>
                  </a:ext>
                </a:extLst>
              </a:tr>
            </a:tbl>
          </a:graphicData>
        </a:graphic>
      </p:graphicFrame>
      <p:sp>
        <p:nvSpPr>
          <p:cNvPr id="3" name="Rectángulo redondeado 3">
            <a:extLst>
              <a:ext uri="{FF2B5EF4-FFF2-40B4-BE49-F238E27FC236}">
                <a16:creationId xmlns:a16="http://schemas.microsoft.com/office/drawing/2014/main" id="{3E9ADCCB-D90C-1049-85E4-4E5EB800B6BC}"/>
              </a:ext>
            </a:extLst>
          </p:cNvPr>
          <p:cNvSpPr/>
          <p:nvPr/>
        </p:nvSpPr>
        <p:spPr>
          <a:xfrm>
            <a:off x="10531455" y="1981372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69 variables</a:t>
            </a: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AFC52BC6-D23D-927A-2CC4-CB6679A6296A}"/>
              </a:ext>
            </a:extLst>
          </p:cNvPr>
          <p:cNvSpPr/>
          <p:nvPr/>
        </p:nvSpPr>
        <p:spPr>
          <a:xfrm>
            <a:off x="10631424" y="3200400"/>
            <a:ext cx="1280160" cy="231648"/>
          </a:xfrm>
          <a:prstGeom prst="rect">
            <a:avLst/>
          </a:prstGeom>
          <a:solidFill>
            <a:srgbClr val="F2A98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39 Categóricas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4E5CD92A-B3D6-0084-DB81-6FF3520FF25E}"/>
              </a:ext>
            </a:extLst>
          </p:cNvPr>
          <p:cNvSpPr/>
          <p:nvPr/>
        </p:nvSpPr>
        <p:spPr>
          <a:xfrm>
            <a:off x="10631424" y="2865120"/>
            <a:ext cx="1280160" cy="231648"/>
          </a:xfrm>
          <a:prstGeom prst="rect">
            <a:avLst/>
          </a:prstGeom>
          <a:solidFill>
            <a:srgbClr val="B4E5A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31 Numéricas</a:t>
            </a:r>
            <a:endParaRPr lang="es-ES">
              <a:solidFill>
                <a:srgbClr val="000000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7ECAE9FB-AC2A-7185-4B0D-B2CDABE0AEC3}"/>
              </a:ext>
            </a:extLst>
          </p:cNvPr>
          <p:cNvSpPr/>
          <p:nvPr/>
        </p:nvSpPr>
        <p:spPr>
          <a:xfrm>
            <a:off x="10631423" y="3553968"/>
            <a:ext cx="1280160" cy="231648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s-ES" sz="1200">
                <a:solidFill>
                  <a:srgbClr val="000000"/>
                </a:solidFill>
              </a:rPr>
              <a:t>Objetivo</a:t>
            </a:r>
            <a:endParaRPr lang="es-E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07516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pic>
        <p:nvPicPr>
          <p:cNvPr id="2" name="Imagen 1" descr="Tabla&#10;&#10;Descripción generada automáticamente">
            <a:extLst>
              <a:ext uri="{FF2B5EF4-FFF2-40B4-BE49-F238E27FC236}">
                <a16:creationId xmlns:a16="http://schemas.microsoft.com/office/drawing/2014/main" id="{BAE29919-5A25-EA11-C9D3-6AC4674E29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7705" y="1850262"/>
            <a:ext cx="7528916" cy="2420841"/>
          </a:xfrm>
          <a:prstGeom prst="rect">
            <a:avLst/>
          </a:prstGeom>
        </p:spPr>
      </p:pic>
      <p:pic>
        <p:nvPicPr>
          <p:cNvPr id="3" name="Imagen 2" descr="Tabla&#10;&#10;Descripción generada automáticamente">
            <a:extLst>
              <a:ext uri="{FF2B5EF4-FFF2-40B4-BE49-F238E27FC236}">
                <a16:creationId xmlns:a16="http://schemas.microsoft.com/office/drawing/2014/main" id="{848D4EC3-9FEF-2C68-34EC-D3FB63BC8A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00423" y="4434200"/>
            <a:ext cx="7596625" cy="2287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87532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 Objetivo</a:t>
            </a:r>
            <a:br>
              <a:rPr lang="es-MX"/>
            </a:br>
            <a:r>
              <a:rPr lang="es-MX" sz="2800"/>
              <a:t>La variable objetivo que tenemos es el precio de los hospedajes</a:t>
            </a:r>
            <a:endParaRPr lang="es-MX"/>
          </a:p>
        </p:txBody>
      </p:sp>
      <p:graphicFrame>
        <p:nvGraphicFramePr>
          <p:cNvPr id="4" name="Tabla 3">
            <a:extLst>
              <a:ext uri="{FF2B5EF4-FFF2-40B4-BE49-F238E27FC236}">
                <a16:creationId xmlns:a16="http://schemas.microsoft.com/office/drawing/2014/main" id="{8B7AEDA1-49A4-B973-F712-6C877F7812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22865121"/>
              </p:ext>
            </p:extLst>
          </p:nvPr>
        </p:nvGraphicFramePr>
        <p:xfrm>
          <a:off x="6381135" y="2384323"/>
          <a:ext cx="1513348" cy="19257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1,394.7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990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1,550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30,000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1,766.7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03B5917A-5884-1781-A7AD-1F871942E7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5157624"/>
              </p:ext>
            </p:extLst>
          </p:nvPr>
        </p:nvGraphicFramePr>
        <p:xfrm>
          <a:off x="6395883" y="4630993"/>
          <a:ext cx="1513346" cy="19202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3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3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4.65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6.39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6.91</a:t>
                      </a:r>
                      <a:endParaRPr lang="es-ES" sz="12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latin typeface="Aptos"/>
                        </a:rPr>
                        <a:t>6.89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200"/>
                        <a:t>10.31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20926">
                <a:tc>
                  <a:txBody>
                    <a:bodyPr/>
                    <a:lstStyle/>
                    <a:p>
                      <a:pPr algn="ctr"/>
                      <a:r>
                        <a:rPr lang="es-ES" sz="1200" err="1"/>
                        <a:t>Std</a:t>
                      </a:r>
                      <a:r>
                        <a:rPr lang="es-ES" sz="12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/>
                        <a:t>0.75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</a:tbl>
          </a:graphicData>
        </a:graphic>
      </p:graphicFrame>
      <p:pic>
        <p:nvPicPr>
          <p:cNvPr id="6" name="Imagen 5" descr="Gráfico&#10;&#10;Descripción generada automáticamente">
            <a:extLst>
              <a:ext uri="{FF2B5EF4-FFF2-40B4-BE49-F238E27FC236}">
                <a16:creationId xmlns:a16="http://schemas.microsoft.com/office/drawing/2014/main" id="{FC9DF4BA-D619-A91B-E6AB-174517EC7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603" y="2389237"/>
            <a:ext cx="3547733" cy="1917293"/>
          </a:xfrm>
          <a:prstGeom prst="rect">
            <a:avLst/>
          </a:prstGeom>
        </p:spPr>
      </p:pic>
      <p:pic>
        <p:nvPicPr>
          <p:cNvPr id="8" name="Imagen 7" descr="Gráfico, Histograma&#10;&#10;Descripción generada automáticamente">
            <a:extLst>
              <a:ext uri="{FF2B5EF4-FFF2-40B4-BE49-F238E27FC236}">
                <a16:creationId xmlns:a16="http://schemas.microsoft.com/office/drawing/2014/main" id="{03013D72-F412-C5C6-5759-ED331BBC5E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1519" y="4630993"/>
            <a:ext cx="3552651" cy="1912375"/>
          </a:xfrm>
          <a:prstGeom prst="rect">
            <a:avLst/>
          </a:prstGeom>
        </p:spPr>
      </p:pic>
      <p:graphicFrame>
        <p:nvGraphicFramePr>
          <p:cNvPr id="10" name="Tabla 9">
            <a:extLst>
              <a:ext uri="{FF2B5EF4-FFF2-40B4-BE49-F238E27FC236}">
                <a16:creationId xmlns:a16="http://schemas.microsoft.com/office/drawing/2014/main" id="{31DEDE46-60EB-A2C5-6DA8-9710A1A51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3137959"/>
              </p:ext>
            </p:extLst>
          </p:nvPr>
        </p:nvGraphicFramePr>
        <p:xfrm>
          <a:off x="496527" y="2251586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105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600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1,476.97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991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1,552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416,684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4,171.87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16" name="CuadroTexto 15">
            <a:extLst>
              <a:ext uri="{FF2B5EF4-FFF2-40B4-BE49-F238E27FC236}">
                <a16:creationId xmlns:a16="http://schemas.microsoft.com/office/drawing/2014/main" id="{7461E820-67F3-2C1D-BBFA-75482266E910}"/>
              </a:ext>
            </a:extLst>
          </p:cNvPr>
          <p:cNvSpPr txBox="1"/>
          <p:nvPr/>
        </p:nvSpPr>
        <p:spPr>
          <a:xfrm>
            <a:off x="7357605" y="1807119"/>
            <a:ext cx="2959509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después de limpieza</a:t>
            </a:r>
          </a:p>
        </p:txBody>
      </p:sp>
      <p:pic>
        <p:nvPicPr>
          <p:cNvPr id="17" name="Imagen 16" descr="Gráfico, Histograma&#10;&#10;Descripción generada automáticamente">
            <a:extLst>
              <a:ext uri="{FF2B5EF4-FFF2-40B4-BE49-F238E27FC236}">
                <a16:creationId xmlns:a16="http://schemas.microsoft.com/office/drawing/2014/main" id="{C6E7BC4A-2ED2-F9C1-EC61-4FC20EC5928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91178" y="2295831"/>
            <a:ext cx="3581774" cy="2054944"/>
          </a:xfrm>
          <a:prstGeom prst="rect">
            <a:avLst/>
          </a:prstGeom>
        </p:spPr>
      </p:pic>
      <p:graphicFrame>
        <p:nvGraphicFramePr>
          <p:cNvPr id="18" name="Tabla 17">
            <a:extLst>
              <a:ext uri="{FF2B5EF4-FFF2-40B4-BE49-F238E27FC236}">
                <a16:creationId xmlns:a16="http://schemas.microsoft.com/office/drawing/2014/main" id="{04F42D7F-BB7D-8D7F-6048-7F30F36E8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0946895"/>
              </p:ext>
            </p:extLst>
          </p:nvPr>
        </p:nvGraphicFramePr>
        <p:xfrm>
          <a:off x="486694" y="4488424"/>
          <a:ext cx="1513348" cy="2072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56674">
                  <a:extLst>
                    <a:ext uri="{9D8B030D-6E8A-4147-A177-3AD203B41FA5}">
                      <a16:colId xmlns:a16="http://schemas.microsoft.com/office/drawing/2014/main" val="1070011542"/>
                    </a:ext>
                  </a:extLst>
                </a:gridCol>
                <a:gridCol w="756674">
                  <a:extLst>
                    <a:ext uri="{9D8B030D-6E8A-4147-A177-3AD203B41FA5}">
                      <a16:colId xmlns:a16="http://schemas.microsoft.com/office/drawing/2014/main" val="1676928455"/>
                    </a:ext>
                  </a:extLst>
                </a:gridCol>
              </a:tblGrid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Min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4.65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4558281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Q25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6.39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051494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6.91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92106718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Median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6.89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8232897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Q75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7.35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0304591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/>
                        <a:t>Max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12.94</a:t>
                      </a:r>
                      <a:endParaRPr lang="es-ES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64844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algn="ctr"/>
                      <a:r>
                        <a:rPr lang="es-ES" sz="1100" err="1"/>
                        <a:t>Std</a:t>
                      </a:r>
                      <a:r>
                        <a:rPr lang="es-ES" sz="1100"/>
                        <a:t> Dev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 b="0" i="0" u="none" strike="noStrike" noProof="0">
                          <a:latin typeface="Aptos"/>
                        </a:rPr>
                        <a:t>0.76</a:t>
                      </a:r>
                      <a:endParaRPr lang="es-ES" sz="110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81102959"/>
                  </a:ext>
                </a:extLst>
              </a:tr>
              <a:tr h="203751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Nulos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100"/>
                        <a:t>3,198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7665828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28F500FA-754A-198A-ACB0-AA8221796784}"/>
              </a:ext>
            </a:extLst>
          </p:cNvPr>
          <p:cNvSpPr txBox="1"/>
          <p:nvPr/>
        </p:nvSpPr>
        <p:spPr>
          <a:xfrm>
            <a:off x="1999024" y="1807118"/>
            <a:ext cx="1592827" cy="36576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Precio original</a:t>
            </a:r>
          </a:p>
        </p:txBody>
      </p:sp>
      <p:pic>
        <p:nvPicPr>
          <p:cNvPr id="21" name="Imagen 20" descr="Gráfico, Histograma&#10;&#10;Descripción generada automáticamente">
            <a:extLst>
              <a:ext uri="{FF2B5EF4-FFF2-40B4-BE49-F238E27FC236}">
                <a16:creationId xmlns:a16="http://schemas.microsoft.com/office/drawing/2014/main" id="{7076362A-5C12-E8BF-7AF1-123E4625D7C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95908" y="4488425"/>
            <a:ext cx="3577232" cy="2109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3399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9429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Numéricas</a:t>
            </a:r>
            <a:br>
              <a:rPr lang="es-MX"/>
            </a:br>
            <a:r>
              <a:rPr lang="es-MX" sz="2800"/>
              <a:t>Gráficas de Dispersión</a:t>
            </a:r>
            <a:endParaRPr lang="es-MX"/>
          </a:p>
        </p:txBody>
      </p:sp>
      <p:pic>
        <p:nvPicPr>
          <p:cNvPr id="4" name="Imagen 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2FC4A08-21DF-7C3F-D270-C96774E10C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391" y="1980142"/>
            <a:ext cx="1488019" cy="140758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n 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94083239-8DB1-C79B-DCE6-E19F3D927F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5144" y="1978379"/>
            <a:ext cx="149860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n 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623F9B2B-A75F-8A48-66E2-69EF71BD8A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853" y="1978378"/>
            <a:ext cx="1441452" cy="14054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n 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276B2C2B-624E-F6A2-CEF0-B995272E947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86500" y="1978731"/>
            <a:ext cx="1453446" cy="142169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F8A3DFE0-D499-4B24-2D0B-FE83821F16A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01378" y="1982260"/>
            <a:ext cx="1461913" cy="140899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3" name="Imagen 1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060CE11-818B-F1D2-A836-22B86279C07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80461" y="1980142"/>
            <a:ext cx="1522591" cy="1418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n 13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8411937-5D56-F0C3-041A-01559D61C7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7867" y="3592336"/>
            <a:ext cx="1495779" cy="14400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Imagen 14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401049C8-1D68-720C-91D2-8593E6F385C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56203" y="3592335"/>
            <a:ext cx="1519062" cy="146262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6" name="Imagen 15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5E016896-7DE6-338F-66BC-2A84BA039E9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383264" y="3590926"/>
            <a:ext cx="1449917" cy="14485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Imagen 16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059134-A580-6ECF-2EFE-CAA801F442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296025" y="3609622"/>
            <a:ext cx="1440040" cy="141675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n 17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DBC3A4E0-67B0-156F-1543-5BC94D6E8B2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03142" y="3603625"/>
            <a:ext cx="1475318" cy="145697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9" name="Imagen 1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BA425CE-6287-4F7B-54DC-AD0A855261AF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182225" y="3603978"/>
            <a:ext cx="1502130" cy="1433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0" name="Imagen 19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BE7461B-B806-257A-37B5-E83044F241FA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92100" y="5271206"/>
            <a:ext cx="1498603" cy="146896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n 20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80597F29-4EF4-DBAE-3DE8-4765E6C17CE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371726" y="5270500"/>
            <a:ext cx="1533173" cy="14647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2" name="Imagen 21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18DEE858-45E0-B2C5-ACB9-FEB4B498F2DA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380795" y="5265561"/>
            <a:ext cx="1528234" cy="14859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Imagen 22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E4E8DFD0-5D3D-6181-40AA-E9156F2C1ADE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292497" y="5241219"/>
            <a:ext cx="1458385" cy="139911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514405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46142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Distribución de Variables Categóricas</a:t>
            </a:r>
            <a:br>
              <a:rPr lang="es-MX"/>
            </a:br>
            <a:r>
              <a:rPr lang="es-MX" sz="2800"/>
              <a:t>Gráficas de Barras</a:t>
            </a:r>
            <a:endParaRPr lang="es-MX"/>
          </a:p>
        </p:txBody>
      </p:sp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CD4A8EE-B5AF-6180-201A-EC4AB84590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30" y="1806418"/>
            <a:ext cx="2673214" cy="157196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4" name="Imagen 23" descr="Gráfico&#10;&#10;Descripción generada automáticamente">
            <a:extLst>
              <a:ext uri="{FF2B5EF4-FFF2-40B4-BE49-F238E27FC236}">
                <a16:creationId xmlns:a16="http://schemas.microsoft.com/office/drawing/2014/main" id="{4A8DAE1E-CD9F-19A5-2F9C-D9FD192F0D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86014" y="1827732"/>
            <a:ext cx="2587956" cy="154994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Imagen 24" descr="Gráfico, Histograma&#10;&#10;Descripción generada automáticamente">
            <a:extLst>
              <a:ext uri="{FF2B5EF4-FFF2-40B4-BE49-F238E27FC236}">
                <a16:creationId xmlns:a16="http://schemas.microsoft.com/office/drawing/2014/main" id="{A0E26ABB-D119-2801-7C5D-5D8F9D823E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2970" y="1801090"/>
            <a:ext cx="2719389" cy="156663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6" name="Imagen 25" descr="Gráfico&#10;&#10;Descripción generada automáticamente">
            <a:extLst>
              <a:ext uri="{FF2B5EF4-FFF2-40B4-BE49-F238E27FC236}">
                <a16:creationId xmlns:a16="http://schemas.microsoft.com/office/drawing/2014/main" id="{0C17A342-5177-6C33-F7DF-2BB16BC8FD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44714" y="1811748"/>
            <a:ext cx="2630584" cy="15613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7" name="Imagen 26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CCB6E958-0A7C-CC22-E3F9-738CF182597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1371" y="3474292"/>
            <a:ext cx="2667886" cy="156130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8" name="Imagen 27" descr="Imagen que contiene Gráfico&#10;&#10;Descripción generada automáticamente">
            <a:extLst>
              <a:ext uri="{FF2B5EF4-FFF2-40B4-BE49-F238E27FC236}">
                <a16:creationId xmlns:a16="http://schemas.microsoft.com/office/drawing/2014/main" id="{1274AE1D-846E-CB02-EF2A-41EFE13F78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275357" y="3474293"/>
            <a:ext cx="2587955" cy="15559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Imagen 28" descr="Gráfico, Histograma&#10;&#10;Descripción generada automáticamente">
            <a:extLst>
              <a:ext uri="{FF2B5EF4-FFF2-40B4-BE49-F238E27FC236}">
                <a16:creationId xmlns:a16="http://schemas.microsoft.com/office/drawing/2014/main" id="{08AA2259-7AED-497A-6198-B7CD28F34F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54085" y="3474293"/>
            <a:ext cx="2715843" cy="157195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0" name="Imagen 29" descr="Gráfico, Gráfico de barras, Histograma&#10;&#10;Descripción generada automáticamente">
            <a:extLst>
              <a:ext uri="{FF2B5EF4-FFF2-40B4-BE49-F238E27FC236}">
                <a16:creationId xmlns:a16="http://schemas.microsoft.com/office/drawing/2014/main" id="{67459DC0-2BA8-5226-5628-B88053600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334055" y="3474293"/>
            <a:ext cx="2635914" cy="157195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1" name="Imagen 30" descr="Gráfico&#10;&#10;Descripción generada automáticamente">
            <a:extLst>
              <a:ext uri="{FF2B5EF4-FFF2-40B4-BE49-F238E27FC236}">
                <a16:creationId xmlns:a16="http://schemas.microsoft.com/office/drawing/2014/main" id="{ADCB22FE-6204-C407-B8D1-5439220ED29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6700" y="5147495"/>
            <a:ext cx="2662556" cy="148670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2" name="Imagen 31" descr="Gráfico, Histograma&#10;&#10;Descripción generada automáticamente">
            <a:extLst>
              <a:ext uri="{FF2B5EF4-FFF2-40B4-BE49-F238E27FC236}">
                <a16:creationId xmlns:a16="http://schemas.microsoft.com/office/drawing/2014/main" id="{5E883DE9-5A4C-5C2F-E79E-A1A90680AA8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280687" y="5147495"/>
            <a:ext cx="2571968" cy="152400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3" name="Imagen 32" descr="Gráfico, Histograma&#10;&#10;Descripción generada automáticamente">
            <a:extLst>
              <a:ext uri="{FF2B5EF4-FFF2-40B4-BE49-F238E27FC236}">
                <a16:creationId xmlns:a16="http://schemas.microsoft.com/office/drawing/2014/main" id="{D74A4615-A389-E8D6-D80A-0C83FEEABD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259415" y="5147496"/>
            <a:ext cx="2726498" cy="152932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9357565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La variable descriptiva</a:t>
            </a:r>
            <a:endParaRPr lang="es-MX"/>
          </a:p>
        </p:txBody>
      </p:sp>
      <p:sp>
        <p:nvSpPr>
          <p:cNvPr id="14" name="Rectángulo redondeado 15">
            <a:extLst>
              <a:ext uri="{FF2B5EF4-FFF2-40B4-BE49-F238E27FC236}">
                <a16:creationId xmlns:a16="http://schemas.microsoft.com/office/drawing/2014/main" id="{91E72A11-24DB-EE96-AEE4-3CC6BCB47559}"/>
              </a:ext>
            </a:extLst>
          </p:cNvPr>
          <p:cNvSpPr/>
          <p:nvPr/>
        </p:nvSpPr>
        <p:spPr>
          <a:xfrm>
            <a:off x="1173791" y="304348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4"/>
              </a:rPr>
              <a:t>EDA Variables Categoricas</a:t>
            </a:r>
            <a:endParaRPr lang="es-MX" sz="1400">
              <a:solidFill>
                <a:schemeClr val="tx1"/>
              </a:solidFill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6BB73510-3FB9-DEAF-BFD3-581D7E28FF95}"/>
              </a:ext>
            </a:extLst>
          </p:cNvPr>
          <p:cNvSpPr/>
          <p:nvPr/>
        </p:nvSpPr>
        <p:spPr>
          <a:xfrm>
            <a:off x="7217037" y="3039579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  <a:hlinkClick r:id="rId5"/>
              </a:rPr>
              <a:t>EDA Variables Numéricas</a:t>
            </a:r>
            <a:endParaRPr lang="es-MX" sz="14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9216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001015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dist_to_Zocalo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dist_to_Angel_de_la_Independencia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dist_to_Parque M√©xico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dist_to_Bosque_de_Chapultepec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dist_to_Coyoacan_Centro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dist_to_Aeropuerto_Internacional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dist_to_Monumento_a_la_Revolucion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dist_to_Museo_Soumaya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dist_to_Santa_Fe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dist_to_Estadio_Azteca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dist_to_UNAM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dist_to_Centro_Comercial_Perisur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dist_to_Palacio_de_Bellas_Artes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dist_to_Auditorio_Nacional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dist_to_Basilica_de_Guadalupe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33.1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2271399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host_verifications_email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host_verifications_phone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host_verifications_work_email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host_verifications_no_verifications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host_response_time_within_an_hour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host_response_time_a_few_days_or_more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host_response_time_within_a_day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host_response_time_within_a_few_hours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host_response_time_no_response_time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room_type_Entire_home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/apt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room_type_Private_room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room_type_Hotel_room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room_type_Shared_room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832085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Introducción</a:t>
            </a:r>
            <a:br>
              <a:rPr lang="es-MX"/>
            </a:br>
            <a:r>
              <a:rPr lang="es-MX" sz="2800"/>
              <a:t>Recordatorio del problema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19BEE663-814B-0826-A17D-58D11B3A52C0}"/>
              </a:ext>
            </a:extLst>
          </p:cNvPr>
          <p:cNvSpPr/>
          <p:nvPr/>
        </p:nvSpPr>
        <p:spPr>
          <a:xfrm>
            <a:off x="22076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¿Qué problema existe?</a:t>
            </a: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F935B0EB-CA4F-4C33-1214-A750144FF2D0}"/>
              </a:ext>
            </a:extLst>
          </p:cNvPr>
          <p:cNvSpPr/>
          <p:nvPr/>
        </p:nvSpPr>
        <p:spPr>
          <a:xfrm>
            <a:off x="4240834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¿Cuál es nuestro objetivo?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70BF7549-3EF7-6E07-DB3E-318CD39E8D46}"/>
              </a:ext>
            </a:extLst>
          </p:cNvPr>
          <p:cNvSpPr/>
          <p:nvPr/>
        </p:nvSpPr>
        <p:spPr>
          <a:xfrm>
            <a:off x="8260899" y="2012773"/>
            <a:ext cx="3566741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Tipo de Análisis</a:t>
            </a: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AE0C3B65-D983-F22B-B133-6A2F44DF069F}"/>
              </a:ext>
            </a:extLst>
          </p:cNvPr>
          <p:cNvSpPr/>
          <p:nvPr/>
        </p:nvSpPr>
        <p:spPr>
          <a:xfrm>
            <a:off x="382483" y="5124333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Los dueños de las propiedades listadas en Airbnb no tienen manera de saber cuánto es el precio justo por cobrar por una estancia.</a:t>
            </a: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746E1DEE-9A6B-128A-87A8-F5E7C9575660}"/>
              </a:ext>
            </a:extLst>
          </p:cNvPr>
          <p:cNvSpPr/>
          <p:nvPr/>
        </p:nvSpPr>
        <p:spPr>
          <a:xfrm>
            <a:off x="4402958" y="5124332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Ayudarle a los dueños de las propiedades a determinar el precio justo que les maximizará sus ingresos.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F8A7E94C-9F9A-E180-6500-0D0001083256}"/>
              </a:ext>
            </a:extLst>
          </p:cNvPr>
          <p:cNvSpPr/>
          <p:nvPr/>
        </p:nvSpPr>
        <p:spPr>
          <a:xfrm>
            <a:off x="8423023" y="5130357"/>
            <a:ext cx="3242492" cy="10169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El tipo de análisis que utilizaremos para el objetivo es predictivo de regresión.</a:t>
            </a:r>
          </a:p>
        </p:txBody>
      </p:sp>
      <p:pic>
        <p:nvPicPr>
          <p:cNvPr id="4" name="Picture 3" descr="A cartoon of a person's face with arrows and question mark&#10;&#10;Description automatically generated">
            <a:extLst>
              <a:ext uri="{FF2B5EF4-FFF2-40B4-BE49-F238E27FC236}">
                <a16:creationId xmlns:a16="http://schemas.microsoft.com/office/drawing/2014/main" id="{26CC7FB9-09D5-B872-29B2-AA8D8A341C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6202" y="2874486"/>
            <a:ext cx="2245659" cy="2245659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30A296D1-FC22-EE62-E330-0E3161357D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1880" y="2874486"/>
            <a:ext cx="1880218" cy="1880218"/>
          </a:xfrm>
          <a:prstGeom prst="rect">
            <a:avLst/>
          </a:prstGeom>
        </p:spPr>
      </p:pic>
      <p:pic>
        <p:nvPicPr>
          <p:cNvPr id="6" name="Picture 5" descr="A graph with arrows and arrows pointing to the side&#10;&#10;Description automatically generated">
            <a:extLst>
              <a:ext uri="{FF2B5EF4-FFF2-40B4-BE49-F238E27FC236}">
                <a16:creationId xmlns:a16="http://schemas.microsoft.com/office/drawing/2014/main" id="{1AB495D4-1562-147B-4E22-9DD53E4B947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33648" y="3170561"/>
            <a:ext cx="1721224" cy="17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2741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601103"/>
              </p:ext>
            </p:extLst>
          </p:nvPr>
        </p:nvGraphicFramePr>
        <p:xfrm>
          <a:off x="361109" y="2523684"/>
          <a:ext cx="11470999" cy="1650908"/>
        </p:xfrm>
        <a:graphic>
          <a:graphicData uri="http://schemas.openxmlformats.org/drawingml/2006/table">
            <a:tbl>
              <a:tblPr/>
              <a:tblGrid>
                <a:gridCol w="553639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60652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bathrooms_type_unespecified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bathrooms_type_private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bathrooms_type_shared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alcaldia_Cuauht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√©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moc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alcaldia_Cuajimalpa_de_Morelos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alcaldia_Miguel_Hidalgo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alcaldia_Coyoac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_√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Ålvaro_Obreg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√≥n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alcaldia_Benito_Ju√°rez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alcaldia_Iztacalco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alcaldia_Tlalpan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alcaldia_La_Magdalena_Contreras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alcaldia_Iztapalapa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alcaldia_Venustiano_Carranza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alcaldia_Gustavo_A._Madero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alcaldia_Xochimilco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alcaldia_Azcapotzalco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alcaldia_Tl</a:t>
                      </a:r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√°</a:t>
                      </a:r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huac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355508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454395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0.8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17273520"/>
              </p:ext>
            </p:extLst>
          </p:nvPr>
        </p:nvGraphicFramePr>
        <p:xfrm>
          <a:off x="361110" y="4274287"/>
          <a:ext cx="11471003" cy="2176396"/>
        </p:xfrm>
        <a:graphic>
          <a:graphicData uri="http://schemas.openxmlformats.org/drawingml/2006/table">
            <a:tbl>
              <a:tblPr/>
              <a:tblGrid>
                <a:gridCol w="603737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645009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54426473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6873248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03737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alcaldia_Milpa_Alta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host_since_days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host_since_weeks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host_since_months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 err="1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bathrooms_numeric</a:t>
                      </a:r>
                      <a:endParaRPr lang="en-US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amenities_n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555281">
                <a:tc>
                  <a:txBody>
                    <a:bodyPr/>
                    <a:lstStyle/>
                    <a:p>
                      <a:pPr algn="l" fontAlgn="b"/>
                      <a:endParaRPr lang="es-MX" sz="8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23,314.0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83515728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2,258.5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322.6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73.7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15.5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1,394.7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1,177.6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168.2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38.7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1,766.7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105.0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1,311.0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187.3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2,440.0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348.6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1.5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990.0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3,119.0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445.6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102.0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19.4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-99.2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1,550.0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5,623.0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803.3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184.0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49.0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98.0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3.9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267.0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61.0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53.0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19.6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-99.0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16.0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50.0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/>
                        </a:rPr>
                        <a:t>30,000.0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Estadística descriptiva de las variables descriptivas numéricas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052076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Variables Descriptivas</a:t>
            </a:r>
            <a:br>
              <a:rPr lang="es-MX"/>
            </a:br>
            <a:r>
              <a:rPr lang="es-MX" sz="2800"/>
              <a:t>Anova variables categóricas</a:t>
            </a:r>
            <a:endParaRPr lang="es-MX"/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3857D636-DC6B-4AF0-A04D-AFAB589C27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3797282"/>
              </p:ext>
            </p:extLst>
          </p:nvPr>
        </p:nvGraphicFramePr>
        <p:xfrm>
          <a:off x="1361767" y="1981200"/>
          <a:ext cx="9086216" cy="3742956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992814">
                  <a:extLst>
                    <a:ext uri="{9D8B030D-6E8A-4147-A177-3AD203B41FA5}">
                      <a16:colId xmlns:a16="http://schemas.microsoft.com/office/drawing/2014/main" val="2175503360"/>
                    </a:ext>
                  </a:extLst>
                </a:gridCol>
                <a:gridCol w="1065734">
                  <a:extLst>
                    <a:ext uri="{9D8B030D-6E8A-4147-A177-3AD203B41FA5}">
                      <a16:colId xmlns:a16="http://schemas.microsoft.com/office/drawing/2014/main" val="51188514"/>
                    </a:ext>
                  </a:extLst>
                </a:gridCol>
                <a:gridCol w="1301284">
                  <a:extLst>
                    <a:ext uri="{9D8B030D-6E8A-4147-A177-3AD203B41FA5}">
                      <a16:colId xmlns:a16="http://schemas.microsoft.com/office/drawing/2014/main" val="3094350972"/>
                    </a:ext>
                  </a:extLst>
                </a:gridCol>
                <a:gridCol w="1310965">
                  <a:extLst>
                    <a:ext uri="{9D8B030D-6E8A-4147-A177-3AD203B41FA5}">
                      <a16:colId xmlns:a16="http://schemas.microsoft.com/office/drawing/2014/main" val="121656208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313781971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2814394843"/>
                    </a:ext>
                  </a:extLst>
                </a:gridCol>
                <a:gridCol w="1138473">
                  <a:extLst>
                    <a:ext uri="{9D8B030D-6E8A-4147-A177-3AD203B41FA5}">
                      <a16:colId xmlns:a16="http://schemas.microsoft.com/office/drawing/2014/main" val="1152099047"/>
                    </a:ext>
                  </a:extLst>
                </a:gridCol>
              </a:tblGrid>
              <a:tr h="208936"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DF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Sum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Mean Sq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F value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Pr</a:t>
                      </a:r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(&gt;F)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Significance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074750097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description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9,660,000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0.4515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5587350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neighborhood_overview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219,000,000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0.00034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85739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host_location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142,000,000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0.00395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n-U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43669142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host_about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78,800,000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0.03153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52831907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host_response_time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1,370,000,000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343,000,000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20.1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5615961"/>
                  </a:ext>
                </a:extLst>
              </a:tr>
              <a:tr h="28774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host_is_superhost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7.6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0.00571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9989504"/>
                  </a:ext>
                </a:extLst>
              </a:tr>
              <a:tr h="341034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neighbourhood_cleansed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2,230,000,000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148,000,000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8.7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63141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room_type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3,860,000,000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1,290,000,000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75.4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2e-16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28951060"/>
                  </a:ext>
                </a:extLst>
              </a:tr>
              <a:tr h="309062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instant_bookable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389,000,000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1.78e-6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98978646"/>
                  </a:ext>
                </a:extLst>
              </a:tr>
              <a:tr h="31972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bathrooms_type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469,000,000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234,000,000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13.8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1.07e-6</a:t>
                      </a: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5020508"/>
                  </a:ext>
                </a:extLst>
              </a:tr>
              <a:tr h="277090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 err="1">
                          <a:solidFill>
                            <a:srgbClr val="000000"/>
                          </a:solidFill>
                          <a:effectLst/>
                        </a:rPr>
                        <a:t>host_verifications</a:t>
                      </a:r>
                      <a:endParaRPr lang="en-US" sz="1200" b="1" i="0" u="none" strike="noStrike" err="1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115,000,000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22,900,000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1.3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r>
                        <a:rPr lang="es-ES" sz="1200" b="0" i="0" u="none" strike="noStrike" baseline="0" noProof="0">
                          <a:solidFill>
                            <a:srgbClr val="000000"/>
                          </a:solidFill>
                          <a:effectLst/>
                          <a:latin typeface="Aptos"/>
                        </a:rPr>
                        <a:t>0.24243</a:t>
                      </a:r>
                      <a:endParaRPr lang="es-ES"/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1.0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77274016"/>
                  </a:ext>
                </a:extLst>
              </a:tr>
              <a:tr h="208936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1" u="none" strike="noStrike">
                          <a:solidFill>
                            <a:srgbClr val="000000"/>
                          </a:solidFill>
                          <a:effectLst/>
                        </a:rPr>
                        <a:t>Residuals</a:t>
                      </a:r>
                      <a:endParaRPr lang="en-US" sz="1200" b="1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23,302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397,000,000,000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MX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17,000,000</a:t>
                      </a:r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en-MX" sz="12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9525" marR="9525" marT="9525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7785921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57251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51D7C58-2330-E792-70C6-C9F5CE46E7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140" y="1869831"/>
            <a:ext cx="5686642" cy="46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599770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 Spearman – 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3" name="Picture 2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6BFC80DA-A73D-A6D6-BB8A-B33BC5DE6D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7369" y="1918677"/>
            <a:ext cx="5559183" cy="4554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Pearson – Distancias a puntos de interés</a:t>
            </a:r>
          </a:p>
        </p:txBody>
      </p:sp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CAA796E8-37A2-259E-6230-3D341B6090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5955" y="1860062"/>
            <a:ext cx="6031704" cy="485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27106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Correlaciones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Correlación de Spearman – Distancias a puntos de interés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4" name="Picture 3" descr="A screenshot of a graph&#10;&#10;Description automatically generated">
            <a:extLst>
              <a:ext uri="{FF2B5EF4-FFF2-40B4-BE49-F238E27FC236}">
                <a16:creationId xmlns:a16="http://schemas.microsoft.com/office/drawing/2014/main" id="{C3022B08-0CA5-62B5-DAB3-9F32BE9874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59339" y="1811215"/>
            <a:ext cx="6063552" cy="492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706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Información Mutua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Variables Numéricas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399AB327-595E-5123-FA1C-6654DCE39A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2823" y="1766712"/>
            <a:ext cx="5956884" cy="5017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1930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Información Mutua</a:t>
            </a:r>
            <a:br>
              <a:rPr lang="es-MX"/>
            </a:br>
            <a:r>
              <a:rPr lang="es-MX" sz="2800">
                <a:solidFill>
                  <a:srgbClr val="000000"/>
                </a:solidFill>
              </a:rPr>
              <a:t>Distancias a Puntos de Interés</a:t>
            </a:r>
            <a:endParaRPr lang="es-MX">
              <a:solidFill>
                <a:srgbClr val="000000"/>
              </a:solidFill>
            </a:endParaRPr>
          </a:p>
        </p:txBody>
      </p:sp>
      <p:pic>
        <p:nvPicPr>
          <p:cNvPr id="2" name="Imagen 1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182A8FC-E73C-9E62-10F7-E20794FC7F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42404" y="1822704"/>
            <a:ext cx="5624440" cy="4663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691361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AA87FDEB-9E05-3563-7923-6DF3F1D19CF2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Modelo base utilizado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AD433C44-5762-8C13-DA5E-FC27E8F4BB7C}"/>
              </a:ext>
            </a:extLst>
          </p:cNvPr>
          <p:cNvSpPr txBox="1"/>
          <p:nvPr/>
        </p:nvSpPr>
        <p:spPr>
          <a:xfrm>
            <a:off x="653142" y="1797833"/>
            <a:ext cx="10450285" cy="203132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s-ES"/>
              <a:t>El modelo se ajusta con un escalamiento </a:t>
            </a:r>
            <a:r>
              <a:rPr lang="es-ES" err="1"/>
              <a:t>max</a:t>
            </a:r>
            <a:r>
              <a:rPr lang="es-ES"/>
              <a:t>-min.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Se hace un </a:t>
            </a:r>
            <a:r>
              <a:rPr lang="es-ES" err="1"/>
              <a:t>train</a:t>
            </a:r>
            <a:r>
              <a:rPr lang="es-ES"/>
              <a:t>-</a:t>
            </a:r>
            <a:r>
              <a:rPr lang="es-ES" err="1"/>
              <a:t>validation</a:t>
            </a:r>
            <a:r>
              <a:rPr lang="es-ES"/>
              <a:t>-test </a:t>
            </a:r>
            <a:r>
              <a:rPr lang="es-ES" err="1"/>
              <a:t>split</a:t>
            </a:r>
            <a:r>
              <a:rPr lang="es-ES"/>
              <a:t> (se hace </a:t>
            </a:r>
            <a:r>
              <a:rPr lang="es-ES" err="1"/>
              <a:t>fit</a:t>
            </a:r>
            <a:r>
              <a:rPr lang="es-ES"/>
              <a:t> de transformación sobre el </a:t>
            </a:r>
            <a:r>
              <a:rPr lang="es-ES" err="1"/>
              <a:t>train</a:t>
            </a:r>
            <a:r>
              <a:rPr lang="es-ES"/>
              <a:t> set y se aplican escalas y parámetros a </a:t>
            </a:r>
            <a:r>
              <a:rPr lang="es-ES" err="1"/>
              <a:t>validation</a:t>
            </a:r>
            <a:r>
              <a:rPr lang="es-ES"/>
              <a:t> y test): 70% </a:t>
            </a:r>
            <a:r>
              <a:rPr lang="es-ES" err="1"/>
              <a:t>train</a:t>
            </a:r>
            <a:r>
              <a:rPr lang="es-ES"/>
              <a:t>, 15% </a:t>
            </a:r>
            <a:r>
              <a:rPr lang="es-ES" err="1"/>
              <a:t>validation</a:t>
            </a:r>
            <a:r>
              <a:rPr lang="es-ES"/>
              <a:t> y 15% test.</a:t>
            </a:r>
          </a:p>
          <a:p>
            <a:pPr marL="285750" indent="-285750">
              <a:buFont typeface="Arial"/>
              <a:buChar char="•"/>
            </a:pPr>
            <a:r>
              <a:rPr lang="es-ES"/>
              <a:t>El enfoque seleccionado fue una regresión lineal con regularización Ridge y Lasso: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Ridge: con la intención de gestionar el sobreajuste. También ayuda con la multicolinealidad ya que se decidió no hacer una eliminación dura por correlación. </a:t>
            </a:r>
          </a:p>
          <a:p>
            <a:pPr marL="742950" lvl="1" indent="-285750">
              <a:buFont typeface="Courier New"/>
              <a:buChar char="o"/>
            </a:pPr>
            <a:r>
              <a:rPr lang="es-ES"/>
              <a:t>Regularizada con Lasso: para la selección de variables se ha optado por utilizar Lasso. </a:t>
            </a:r>
          </a:p>
        </p:txBody>
      </p:sp>
      <p:graphicFrame>
        <p:nvGraphicFramePr>
          <p:cNvPr id="19" name="Tabla 18">
            <a:extLst>
              <a:ext uri="{FF2B5EF4-FFF2-40B4-BE49-F238E27FC236}">
                <a16:creationId xmlns:a16="http://schemas.microsoft.com/office/drawing/2014/main" id="{122E03F4-0112-10E4-751F-AF85CD2D20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7277188"/>
              </p:ext>
            </p:extLst>
          </p:nvPr>
        </p:nvGraphicFramePr>
        <p:xfrm>
          <a:off x="7046685" y="4067746"/>
          <a:ext cx="3911600" cy="600075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16000">
                  <a:extLst>
                    <a:ext uri="{9D8B030D-6E8A-4147-A177-3AD203B41FA5}">
                      <a16:colId xmlns:a16="http://schemas.microsoft.com/office/drawing/2014/main" val="207148645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1039558719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2124211061"/>
                    </a:ext>
                  </a:extLst>
                </a:gridCol>
                <a:gridCol w="965200">
                  <a:extLst>
                    <a:ext uri="{9D8B030D-6E8A-4147-A177-3AD203B41FA5}">
                      <a16:colId xmlns:a16="http://schemas.microsoft.com/office/drawing/2014/main" val="3516710441"/>
                    </a:ext>
                  </a:extLst>
                </a:gridCol>
              </a:tblGrid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Metric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Training (70%)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 err="1">
                          <a:effectLst/>
                          <a:latin typeface="Arial"/>
                        </a:rPr>
                        <a:t>Validation</a:t>
                      </a:r>
                      <a:r>
                        <a:rPr lang="es-ES" sz="1000" b="1">
                          <a:effectLst/>
                          <a:latin typeface="Arial"/>
                        </a:rPr>
                        <a:t>(15%)</a:t>
                      </a:r>
                      <a:endParaRPr lang="es-ES" sz="1000" b="1" err="1">
                        <a:effectLst/>
                        <a:latin typeface="Arial"/>
                      </a:endParaRP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Test(15%)</a:t>
                      </a:r>
                      <a:endParaRPr lang="es-ES"/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77528817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RMSE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909054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0.5269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0.5317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0.5239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82946831"/>
                  </a:ext>
                </a:extLst>
              </a:tr>
              <a:tr h="200025"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 b="1">
                          <a:effectLst/>
                          <a:latin typeface="Arial"/>
                        </a:rPr>
                        <a:t>R²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0.5001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0.504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s-ES" sz="1000">
                          <a:effectLst/>
                          <a:latin typeface="Arial"/>
                        </a:rPr>
                        <a:t>0.4984</a:t>
                      </a:r>
                    </a:p>
                  </a:txBody>
                  <a:tcPr marL="9525" marR="9525" marT="9525" marB="0" anchor="b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64323536"/>
                  </a:ext>
                </a:extLst>
              </a:tr>
            </a:tbl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F34AFC0-24A6-0E32-940F-2A2ABA397135}"/>
              </a:ext>
            </a:extLst>
          </p:cNvPr>
          <p:cNvSpPr txBox="1"/>
          <p:nvPr/>
        </p:nvSpPr>
        <p:spPr>
          <a:xfrm>
            <a:off x="6912428" y="4988270"/>
            <a:ext cx="435428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s-ES"/>
              <a:t>Es importante notar que a pesar de que el modelo no tiene  el mejor desempeño, no presenta problemas relacionados con el sobre ajuste. La dirección y magnitud de los coeficientes de forma general tienen sentido.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3F1AF9F-D4A9-B4FD-82CB-BB06892B07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5559" y="3984967"/>
            <a:ext cx="4431927" cy="2633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5661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 err="1">
                <a:solidFill>
                  <a:srgbClr val="016853"/>
                </a:solidFill>
              </a:rPr>
              <a:t>Baseline</a:t>
            </a:r>
            <a:br>
              <a:rPr lang="es-MX"/>
            </a:br>
            <a:r>
              <a:rPr lang="es-MX" sz="2800"/>
              <a:t>Siguientes pasos</a:t>
            </a:r>
            <a:endParaRPr lang="es-MX" sz="2800">
              <a:solidFill>
                <a:srgbClr val="000000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519A2008-1A8E-0C4E-0C92-B0CDED7CD879}"/>
              </a:ext>
            </a:extLst>
          </p:cNvPr>
          <p:cNvSpPr txBox="1"/>
          <p:nvPr/>
        </p:nvSpPr>
        <p:spPr>
          <a:xfrm>
            <a:off x="772885" y="1915886"/>
            <a:ext cx="10319657" cy="480131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Análisis de los errores del modelo </a:t>
            </a:r>
            <a:r>
              <a:rPr lang="es-ES" err="1"/>
              <a:t>baseline</a:t>
            </a:r>
            <a:r>
              <a:rPr lang="es-ES"/>
              <a:t>, para evaluar si hay subgrupos o segmentos con concentración de error. Iterar el proceso de ingeniería y selección de variables considerando estos resultados.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invertirá más tiempo en el </a:t>
            </a:r>
            <a:r>
              <a:rPr lang="es-ES" i="1" err="1"/>
              <a:t>tunning</a:t>
            </a:r>
            <a:r>
              <a:rPr lang="es-ES"/>
              <a:t> de los parámetros de los modelos a utilizar para este modelo solo se usó un </a:t>
            </a:r>
            <a:r>
              <a:rPr lang="es-ES" i="1" err="1"/>
              <a:t>grid</a:t>
            </a:r>
            <a:r>
              <a:rPr lang="es-ES"/>
              <a:t> de 4 valores para los coeficientes de penalización: </a:t>
            </a:r>
            <a:r>
              <a:rPr lang="es-ES" i="1"/>
              <a:t>{0.01,0.1,0.5,1.0}</a:t>
            </a:r>
            <a:r>
              <a:rPr lang="es-ES"/>
              <a:t>. 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Se optará por otras metodologías que puedan capturar de mejor forma las relaciones no lineales de las características, así como, por otras metodologías para la selección de variables.</a:t>
            </a:r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>
                <a:ea typeface="+mn-lt"/>
                <a:cs typeface="+mn-lt"/>
              </a:rPr>
              <a:t>Utilizar el Mean Absolute </a:t>
            </a:r>
            <a:r>
              <a:rPr lang="es-ES" err="1">
                <a:ea typeface="+mn-lt"/>
                <a:cs typeface="+mn-lt"/>
              </a:rPr>
              <a:t>Percentage</a:t>
            </a:r>
            <a:r>
              <a:rPr lang="es-ES">
                <a:ea typeface="+mn-lt"/>
                <a:cs typeface="+mn-lt"/>
              </a:rPr>
              <a:t> Error (MAPE) para entender el error en términos porcentuales, lo cual puede ser más interpretativo para decisiones de nuestro problema.</a:t>
            </a:r>
            <a:endParaRPr lang="es-ES"/>
          </a:p>
          <a:p>
            <a:pPr marL="285750" indent="-285750">
              <a:buFont typeface="Arial"/>
              <a:buChar char="•"/>
            </a:pPr>
            <a:endParaRPr lang="es-ES"/>
          </a:p>
          <a:p>
            <a:pPr marL="285750" indent="-285750">
              <a:buFont typeface="Arial"/>
              <a:buChar char="•"/>
            </a:pPr>
            <a:r>
              <a:rPr lang="es-ES"/>
              <a:t>Utilizar validación cruzada para evaluar que no tengamos dependencia del </a:t>
            </a:r>
            <a:r>
              <a:rPr lang="es-ES" err="1"/>
              <a:t>split</a:t>
            </a:r>
            <a:r>
              <a:rPr lang="es-ES"/>
              <a:t> definido actualmente.</a:t>
            </a:r>
          </a:p>
          <a:p>
            <a:pPr marL="285750" indent="-285750">
              <a:buFont typeface="Arial"/>
              <a:buChar char="•"/>
            </a:pPr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370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1DD64E66-4964-69EF-3646-B16B2BE004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DB564815-3F5D-7DEE-7B0E-9709B450B088}"/>
              </a:ext>
            </a:extLst>
          </p:cNvPr>
          <p:cNvSpPr/>
          <p:nvPr/>
        </p:nvSpPr>
        <p:spPr>
          <a:xfrm>
            <a:off x="220769" y="2012773"/>
            <a:ext cx="5562193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Base de datos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0CC2994-18B5-CDD4-D40D-E38030E9A78B}"/>
              </a:ext>
            </a:extLst>
          </p:cNvPr>
          <p:cNvSpPr/>
          <p:nvPr/>
        </p:nvSpPr>
        <p:spPr>
          <a:xfrm>
            <a:off x="6265449" y="2012773"/>
            <a:ext cx="5562192" cy="492085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/>
              <a:t>Resumen Estadístico de la base de datos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B091C635-28DE-15EE-0F00-1C3DA33FF310}"/>
              </a:ext>
            </a:extLst>
          </p:cNvPr>
          <p:cNvSpPr/>
          <p:nvPr/>
        </p:nvSpPr>
        <p:spPr>
          <a:xfrm>
            <a:off x="2162431" y="2827057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Archivos en formato .csv</a:t>
            </a: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DF4DBF64-5626-33A6-A691-BB1AA1B5B2EB}"/>
              </a:ext>
            </a:extLst>
          </p:cNvPr>
          <p:cNvSpPr/>
          <p:nvPr/>
        </p:nvSpPr>
        <p:spPr>
          <a:xfrm>
            <a:off x="2162431" y="4223973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registros (propiedades)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1217B425-6BCE-49D6-7FB6-A0DDA7CB545C}"/>
              </a:ext>
            </a:extLst>
          </p:cNvPr>
          <p:cNvSpPr/>
          <p:nvPr/>
        </p:nvSpPr>
        <p:spPr>
          <a:xfrm>
            <a:off x="2162431" y="5620889"/>
            <a:ext cx="1992401" cy="840477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75 posibles variables</a:t>
            </a: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35628119-27F1-078D-E4A8-3E575EF895BE}"/>
              </a:ext>
            </a:extLst>
          </p:cNvPr>
          <p:cNvSpPr/>
          <p:nvPr/>
        </p:nvSpPr>
        <p:spPr>
          <a:xfrm>
            <a:off x="8307201" y="3247295"/>
            <a:ext cx="1478688" cy="521870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Tabla de:</a:t>
            </a:r>
          </a:p>
          <a:p>
            <a:pPr algn="ctr">
              <a:buClr>
                <a:srgbClr val="016853"/>
              </a:buClr>
            </a:pPr>
            <a:r>
              <a:rPr lang="es-MX" sz="1400">
                <a:solidFill>
                  <a:schemeClr val="tx1"/>
                </a:solidFill>
              </a:rPr>
              <a:t>26,536 x 75</a:t>
            </a: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3BCC5690-DE6C-2D41-6F61-E4BBB0F0AF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5052" y="2878637"/>
            <a:ext cx="659005" cy="659005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D86A6F2-4F2A-B75C-603E-AEEAE91A20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858" y="5663971"/>
            <a:ext cx="797395" cy="797395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AC2DD2E3-BC23-8598-6B6C-380CC0D9D9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0450" y="4300107"/>
            <a:ext cx="688207" cy="688207"/>
          </a:xfrm>
          <a:prstGeom prst="rect">
            <a:avLst/>
          </a:prstGeom>
        </p:spPr>
      </p:pic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2B966106-52B2-C009-1047-5E7346A67F27}"/>
              </a:ext>
            </a:extLst>
          </p:cNvPr>
          <p:cNvSpPr/>
          <p:nvPr/>
        </p:nvSpPr>
        <p:spPr>
          <a:xfrm>
            <a:off x="8307201" y="4223973"/>
            <a:ext cx="1478688" cy="694609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28575">
            <a:solidFill>
              <a:srgbClr val="016853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34 object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23 integer</a:t>
            </a:r>
          </a:p>
          <a:p>
            <a:pPr marL="285750" indent="-285750">
              <a:buClr>
                <a:srgbClr val="016853"/>
              </a:buClr>
              <a:buFont typeface="Wingdings" pitchFamily="2" charset="2"/>
              <a:buChar char="ü"/>
            </a:pPr>
            <a:r>
              <a:rPr lang="es-MX" sz="1400">
                <a:solidFill>
                  <a:schemeClr val="tx1"/>
                </a:solidFill>
              </a:rPr>
              <a:t>18 float</a:t>
            </a:r>
          </a:p>
        </p:txBody>
      </p:sp>
    </p:spTree>
    <p:extLst>
      <p:ext uri="{BB962C8B-B14F-4D97-AF65-F5344CB8AC3E}">
        <p14:creationId xmlns:p14="http://schemas.microsoft.com/office/powerpoint/2010/main" val="18166340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2ACEB6-8275-D12A-6C04-49EBCE538D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5442039E-11BC-FFBA-C0C7-5602F74E75D1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BA1A2D44-2777-1D54-4C17-4683432E8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Intuiciones y Conclusiones </a:t>
            </a:r>
            <a:endParaRPr lang="es-MX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909A598-8636-F45A-2EA3-659E677D6CC6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D9867C3-1DC2-6841-FDC0-423AE8F554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4017A74-25BF-A295-8D3D-8BC9C75D90E1}"/>
              </a:ext>
            </a:extLst>
          </p:cNvPr>
          <p:cNvSpPr txBox="1"/>
          <p:nvPr/>
        </p:nvSpPr>
        <p:spPr>
          <a:xfrm>
            <a:off x="4709027" y="1832615"/>
            <a:ext cx="7356288" cy="155427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sz="1900">
                <a:ea typeface="+mn-lt"/>
                <a:cs typeface="+mn-lt"/>
              </a:rPr>
              <a:t>La variable </a:t>
            </a:r>
            <a:r>
              <a:rPr lang="en-US" sz="1900" err="1">
                <a:ea typeface="+mn-lt"/>
                <a:cs typeface="+mn-lt"/>
              </a:rPr>
              <a:t>objetivo</a:t>
            </a:r>
            <a:r>
              <a:rPr lang="en-US" sz="1900">
                <a:ea typeface="+mn-lt"/>
                <a:cs typeface="+mn-lt"/>
              </a:rPr>
              <a:t> es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precio</a:t>
            </a:r>
            <a:r>
              <a:rPr lang="en-US" sz="1900">
                <a:ea typeface="+mn-lt"/>
                <a:cs typeface="+mn-lt"/>
              </a:rPr>
              <a:t> de un </a:t>
            </a:r>
            <a:r>
              <a:rPr lang="en-US" sz="1900" err="1">
                <a:ea typeface="+mn-lt"/>
                <a:cs typeface="+mn-lt"/>
              </a:rPr>
              <a:t>inmueble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determinado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por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factores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como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el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número</a:t>
            </a:r>
            <a:r>
              <a:rPr lang="en-US" sz="1900">
                <a:ea typeface="+mn-lt"/>
                <a:cs typeface="+mn-lt"/>
              </a:rPr>
              <a:t> de </a:t>
            </a:r>
            <a:r>
              <a:rPr lang="en-US" sz="1900" err="1">
                <a:ea typeface="+mn-lt"/>
                <a:cs typeface="+mn-lt"/>
              </a:rPr>
              <a:t>recámaras</a:t>
            </a:r>
            <a:r>
              <a:rPr lang="en-US" sz="1900">
                <a:ea typeface="+mn-lt"/>
                <a:cs typeface="+mn-lt"/>
              </a:rPr>
              <a:t>, </a:t>
            </a:r>
            <a:r>
              <a:rPr lang="en-US" sz="1900" err="1">
                <a:ea typeface="+mn-lt"/>
                <a:cs typeface="+mn-lt"/>
              </a:rPr>
              <a:t>baños</a:t>
            </a:r>
            <a:r>
              <a:rPr lang="en-US" sz="1900">
                <a:ea typeface="+mn-lt"/>
                <a:cs typeface="+mn-lt"/>
              </a:rPr>
              <a:t>, camas y </a:t>
            </a:r>
            <a:r>
              <a:rPr lang="en-US" sz="1900" err="1">
                <a:ea typeface="+mn-lt"/>
                <a:cs typeface="+mn-lt"/>
              </a:rPr>
              <a:t>su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ubicación</a:t>
            </a:r>
            <a:r>
              <a:rPr lang="en-US" sz="1900">
                <a:ea typeface="+mn-lt"/>
                <a:cs typeface="+mn-lt"/>
              </a:rPr>
              <a:t>. </a:t>
            </a:r>
            <a:r>
              <a:rPr lang="en-US" sz="1900" err="1">
                <a:ea typeface="+mn-lt"/>
                <a:cs typeface="+mn-lt"/>
              </a:rPr>
              <a:t>Aunque</a:t>
            </a:r>
            <a:r>
              <a:rPr lang="en-US" sz="1900">
                <a:ea typeface="+mn-lt"/>
                <a:cs typeface="+mn-lt"/>
              </a:rPr>
              <a:t> se </a:t>
            </a:r>
            <a:r>
              <a:rPr lang="en-US" sz="1900" err="1">
                <a:ea typeface="+mn-lt"/>
                <a:cs typeface="+mn-lt"/>
              </a:rPr>
              <a:t>eliminaron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varias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columnas</a:t>
            </a:r>
            <a:r>
              <a:rPr lang="en-US" sz="1900">
                <a:ea typeface="+mn-lt"/>
                <a:cs typeface="+mn-lt"/>
              </a:rPr>
              <a:t>, las </a:t>
            </a:r>
            <a:r>
              <a:rPr lang="en-US" sz="1900" err="1">
                <a:ea typeface="+mn-lt"/>
                <a:cs typeface="+mn-lt"/>
              </a:rPr>
              <a:t>más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descriptivas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fueron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aquellas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relacionadas</a:t>
            </a:r>
            <a:r>
              <a:rPr lang="en-US" sz="1900">
                <a:ea typeface="+mn-lt"/>
                <a:cs typeface="+mn-lt"/>
              </a:rPr>
              <a:t> </a:t>
            </a:r>
            <a:r>
              <a:rPr lang="en-US" sz="1900" err="1">
                <a:ea typeface="+mn-lt"/>
                <a:cs typeface="+mn-lt"/>
              </a:rPr>
              <a:t>directamente</a:t>
            </a:r>
            <a:r>
              <a:rPr lang="en-US" sz="1900">
                <a:ea typeface="+mn-lt"/>
                <a:cs typeface="+mn-lt"/>
              </a:rPr>
              <a:t> con las </a:t>
            </a:r>
            <a:r>
              <a:rPr lang="en-US" sz="1900" err="1">
                <a:ea typeface="+mn-lt"/>
                <a:cs typeface="+mn-lt"/>
              </a:rPr>
              <a:t>características</a:t>
            </a:r>
            <a:r>
              <a:rPr lang="en-US" sz="1900">
                <a:ea typeface="+mn-lt"/>
                <a:cs typeface="+mn-lt"/>
              </a:rPr>
              <a:t> del Airbnb</a:t>
            </a:r>
            <a:r>
              <a:rPr lang="en-US" sz="1900">
                <a:latin typeface="Helvetica"/>
                <a:ea typeface="+mn-lt"/>
                <a:cs typeface="Helvetica"/>
              </a:rPr>
              <a:t>.</a:t>
            </a:r>
            <a:endParaRPr lang="en-US" sz="190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7A8E0B8-F100-95CE-9153-DB79D2B43A17}"/>
              </a:ext>
            </a:extLst>
          </p:cNvPr>
          <p:cNvSpPr txBox="1"/>
          <p:nvPr/>
        </p:nvSpPr>
        <p:spPr>
          <a:xfrm>
            <a:off x="4709030" y="3427830"/>
            <a:ext cx="7363408" cy="20313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ea typeface="+mn-lt"/>
                <a:cs typeface="+mn-lt"/>
              </a:rPr>
              <a:t>En </a:t>
            </a:r>
            <a:r>
              <a:rPr lang="en-US" err="1">
                <a:ea typeface="+mn-lt"/>
                <a:cs typeface="+mn-lt"/>
              </a:rPr>
              <a:t>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se </a:t>
            </a:r>
            <a:r>
              <a:rPr lang="en-US" err="1">
                <a:ea typeface="+mn-lt"/>
                <a:cs typeface="+mn-lt"/>
              </a:rPr>
              <a:t>observa</a:t>
            </a:r>
            <a:r>
              <a:rPr lang="en-US">
                <a:ea typeface="+mn-lt"/>
                <a:cs typeface="+mn-lt"/>
              </a:rPr>
              <a:t> lo </a:t>
            </a:r>
            <a:r>
              <a:rPr lang="en-US" err="1">
                <a:ea typeface="+mn-lt"/>
                <a:cs typeface="+mn-lt"/>
              </a:rPr>
              <a:t>siguiente</a:t>
            </a:r>
            <a:r>
              <a:rPr lang="en-US">
                <a:ea typeface="+mn-lt"/>
                <a:cs typeface="+mn-lt"/>
              </a:rPr>
              <a:t>: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3 variables </a:t>
            </a:r>
            <a:r>
              <a:rPr lang="en-US" err="1">
                <a:ea typeface="+mn-lt"/>
                <a:cs typeface="+mn-lt"/>
              </a:rPr>
              <a:t>carecen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completamente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información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Solo 4 variables </a:t>
            </a:r>
            <a:r>
              <a:rPr lang="en-US" err="1">
                <a:ea typeface="+mn-lt"/>
                <a:cs typeface="+mn-lt"/>
              </a:rPr>
              <a:t>tienen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más</a:t>
            </a:r>
            <a:r>
              <a:rPr lang="en-US">
                <a:ea typeface="+mn-lt"/>
                <a:cs typeface="+mn-lt"/>
              </a:rPr>
              <a:t> del 20%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>
                <a:ea typeface="+mn-lt"/>
                <a:cs typeface="+mn-lt"/>
              </a:rPr>
              <a:t>La variable </a:t>
            </a:r>
            <a:r>
              <a:rPr lang="en-US" err="1">
                <a:ea typeface="+mn-lt"/>
                <a:cs typeface="+mn-lt"/>
              </a:rPr>
              <a:t>objetivo</a:t>
            </a:r>
            <a:r>
              <a:rPr lang="en-US">
                <a:ea typeface="+mn-lt"/>
                <a:cs typeface="+mn-lt"/>
              </a:rPr>
              <a:t> (</a:t>
            </a:r>
            <a:r>
              <a:rPr lang="en-US" err="1">
                <a:ea typeface="+mn-lt"/>
                <a:cs typeface="+mn-lt"/>
              </a:rPr>
              <a:t>precio</a:t>
            </a:r>
            <a:r>
              <a:rPr lang="en-US">
                <a:ea typeface="+mn-lt"/>
                <a:cs typeface="+mn-lt"/>
              </a:rPr>
              <a:t>)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un 13.5%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y se </a:t>
            </a:r>
            <a:r>
              <a:rPr lang="en-US" err="1">
                <a:ea typeface="+mn-lt"/>
                <a:cs typeface="+mn-lt"/>
              </a:rPr>
              <a:t>decidió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eliminarlos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  <a:p>
            <a:r>
              <a:rPr lang="en-US">
                <a:ea typeface="+mn-lt"/>
                <a:cs typeface="+mn-lt"/>
              </a:rPr>
              <a:t>Por lo tanto, la base de </a:t>
            </a:r>
            <a:r>
              <a:rPr lang="en-US" err="1">
                <a:ea typeface="+mn-lt"/>
                <a:cs typeface="+mn-lt"/>
              </a:rPr>
              <a:t>datos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presenta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porcentajes</a:t>
            </a:r>
            <a:r>
              <a:rPr lang="en-US">
                <a:ea typeface="+mn-lt"/>
                <a:cs typeface="+mn-lt"/>
              </a:rPr>
              <a:t> de </a:t>
            </a:r>
            <a:r>
              <a:rPr lang="en-US" err="1">
                <a:ea typeface="+mn-lt"/>
                <a:cs typeface="+mn-lt"/>
              </a:rPr>
              <a:t>valores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nulos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relativamente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bajos</a:t>
            </a:r>
            <a:r>
              <a:rPr lang="en-US">
                <a:ea typeface="+mn-lt"/>
                <a:cs typeface="+mn-lt"/>
              </a:rPr>
              <a:t>, lo </a:t>
            </a:r>
            <a:r>
              <a:rPr lang="en-US" err="1">
                <a:ea typeface="+mn-lt"/>
                <a:cs typeface="+mn-lt"/>
              </a:rPr>
              <a:t>cual</a:t>
            </a:r>
            <a:r>
              <a:rPr lang="en-US">
                <a:ea typeface="+mn-lt"/>
                <a:cs typeface="+mn-lt"/>
              </a:rPr>
              <a:t> es </a:t>
            </a:r>
            <a:r>
              <a:rPr lang="en-US" err="1">
                <a:ea typeface="+mn-lt"/>
                <a:cs typeface="+mn-lt"/>
              </a:rPr>
              <a:t>suficiente</a:t>
            </a:r>
            <a:r>
              <a:rPr lang="en-US">
                <a:ea typeface="+mn-lt"/>
                <a:cs typeface="+mn-lt"/>
              </a:rPr>
              <a:t> para </a:t>
            </a:r>
            <a:r>
              <a:rPr lang="en-US" err="1">
                <a:ea typeface="+mn-lt"/>
                <a:cs typeface="+mn-lt"/>
              </a:rPr>
              <a:t>alimentar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nuestro</a:t>
            </a:r>
            <a:r>
              <a:rPr lang="en-US">
                <a:ea typeface="+mn-lt"/>
                <a:cs typeface="+mn-lt"/>
              </a:rPr>
              <a:t> </a:t>
            </a:r>
            <a:r>
              <a:rPr lang="en-US" err="1">
                <a:ea typeface="+mn-lt"/>
                <a:cs typeface="+mn-lt"/>
              </a:rPr>
              <a:t>modelo</a:t>
            </a:r>
            <a:r>
              <a:rPr lang="en-US">
                <a:ea typeface="+mn-lt"/>
                <a:cs typeface="+mn-lt"/>
              </a:rPr>
              <a:t>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3326F4-04EF-C030-27AF-C85C4BA6495B}"/>
              </a:ext>
            </a:extLst>
          </p:cNvPr>
          <p:cNvSpPr txBox="1"/>
          <p:nvPr/>
        </p:nvSpPr>
        <p:spPr>
          <a:xfrm>
            <a:off x="4694789" y="5557157"/>
            <a:ext cx="7370530" cy="92333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r>
              <a:rPr lang="en-US" err="1">
                <a:latin typeface="Helvetica"/>
                <a:cs typeface="Helvetica"/>
              </a:rPr>
              <a:t>Faltan</a:t>
            </a:r>
            <a:r>
              <a:rPr lang="en-US"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datos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históricos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relacionados</a:t>
            </a:r>
            <a:r>
              <a:rPr lang="en-US">
                <a:effectLst/>
                <a:latin typeface="Helvetica"/>
                <a:cs typeface="Helvetica"/>
              </a:rPr>
              <a:t> con la </a:t>
            </a:r>
            <a:r>
              <a:rPr lang="en-US" err="1">
                <a:effectLst/>
                <a:latin typeface="Helvetica"/>
                <a:cs typeface="Helvetica"/>
              </a:rPr>
              <a:t>estacionalidad</a:t>
            </a:r>
            <a:r>
              <a:rPr lang="en-US">
                <a:effectLst/>
                <a:latin typeface="Helvetica"/>
                <a:cs typeface="Helvetica"/>
              </a:rPr>
              <a:t> de la </a:t>
            </a:r>
            <a:r>
              <a:rPr lang="en-US" err="1">
                <a:effectLst/>
                <a:latin typeface="Helvetica"/>
                <a:cs typeface="Helvetica"/>
              </a:rPr>
              <a:t>demanda</a:t>
            </a:r>
            <a:r>
              <a:rPr lang="en-US">
                <a:effectLst/>
                <a:latin typeface="Helvetica"/>
                <a:cs typeface="Helvetica"/>
              </a:rPr>
              <a:t> y </a:t>
            </a:r>
            <a:r>
              <a:rPr lang="en-US" err="1">
                <a:latin typeface="Helvetica"/>
                <a:cs typeface="Helvetica"/>
              </a:rPr>
              <a:t>ocupación</a:t>
            </a:r>
            <a:r>
              <a:rPr lang="en-US">
                <a:latin typeface="Helvetica"/>
                <a:cs typeface="Helvetica"/>
              </a:rPr>
              <a:t> del </a:t>
            </a:r>
            <a:r>
              <a:rPr lang="en-US" err="1">
                <a:effectLst/>
                <a:latin typeface="Helvetica"/>
                <a:cs typeface="Helvetica"/>
              </a:rPr>
              <a:t>inmueble</a:t>
            </a:r>
            <a:r>
              <a:rPr lang="en-US">
                <a:effectLst/>
                <a:latin typeface="Helvetica"/>
                <a:cs typeface="Helvetica"/>
              </a:rPr>
              <a:t>. No obstante, </a:t>
            </a:r>
            <a:r>
              <a:rPr lang="en-US" err="1">
                <a:effectLst/>
                <a:latin typeface="Helvetica"/>
                <a:cs typeface="Helvetica"/>
              </a:rPr>
              <a:t>trabajaremos</a:t>
            </a:r>
            <a:r>
              <a:rPr lang="en-US">
                <a:effectLst/>
                <a:latin typeface="Helvetica"/>
                <a:cs typeface="Helvetica"/>
              </a:rPr>
              <a:t> </a:t>
            </a:r>
            <a:r>
              <a:rPr lang="en-US" err="1">
                <a:effectLst/>
                <a:latin typeface="Helvetica"/>
                <a:cs typeface="Helvetica"/>
              </a:rPr>
              <a:t>utilizando</a:t>
            </a:r>
            <a:r>
              <a:rPr lang="en-US">
                <a:effectLst/>
                <a:latin typeface="Helvetica"/>
                <a:cs typeface="Helvetica"/>
              </a:rPr>
              <a:t> solo un </a:t>
            </a:r>
            <a:r>
              <a:rPr lang="en-US" err="1">
                <a:effectLst/>
                <a:latin typeface="Helvetica"/>
                <a:cs typeface="Helvetica"/>
              </a:rPr>
              <a:t>año</a:t>
            </a:r>
            <a:r>
              <a:rPr lang="en-US">
                <a:effectLst/>
                <a:latin typeface="Helvetica"/>
                <a:cs typeface="Helvetica"/>
              </a:rPr>
              <a:t> de </a:t>
            </a:r>
            <a:r>
              <a:rPr lang="en-US" err="1">
                <a:effectLst/>
                <a:latin typeface="Helvetica"/>
                <a:cs typeface="Helvetica"/>
              </a:rPr>
              <a:t>información</a:t>
            </a:r>
            <a:r>
              <a:rPr lang="en-US">
                <a:effectLst/>
                <a:latin typeface="Helvetica"/>
                <a:cs typeface="Helvetica"/>
              </a:rPr>
              <a:t>.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A5D45B7-2BA0-FE27-F456-6626E25422CC}"/>
              </a:ext>
            </a:extLst>
          </p:cNvPr>
          <p:cNvSpPr txBox="1"/>
          <p:nvPr/>
        </p:nvSpPr>
        <p:spPr>
          <a:xfrm>
            <a:off x="115663" y="1946558"/>
            <a:ext cx="3873879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son </a:t>
            </a:r>
            <a:r>
              <a:rPr lang="en-US" sz="2200" err="1">
                <a:latin typeface="Aptos Display"/>
                <a:cs typeface="Helvetica"/>
              </a:rPr>
              <a:t>pertinentes</a:t>
            </a:r>
            <a:r>
              <a:rPr lang="en-US" sz="2200">
                <a:latin typeface="Aptos Display"/>
                <a:cs typeface="Helvetica"/>
              </a:rPr>
              <a:t> al </a:t>
            </a:r>
            <a:r>
              <a:rPr lang="en-US" sz="2200" err="1">
                <a:latin typeface="Aptos Display"/>
                <a:cs typeface="Helvetica"/>
              </a:rPr>
              <a:t>problema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315214F-C1E9-8EF9-103A-1C5563D41C97}"/>
              </a:ext>
            </a:extLst>
          </p:cNvPr>
          <p:cNvSpPr txBox="1"/>
          <p:nvPr/>
        </p:nvSpPr>
        <p:spPr>
          <a:xfrm>
            <a:off x="115662" y="3427828"/>
            <a:ext cx="3866758" cy="430887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¿Los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están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completos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E479C6B-E5C2-DDD1-33E3-25E6D3F701E3}"/>
              </a:ext>
            </a:extLst>
          </p:cNvPr>
          <p:cNvSpPr txBox="1"/>
          <p:nvPr/>
        </p:nvSpPr>
        <p:spPr>
          <a:xfrm>
            <a:off x="115661" y="5557154"/>
            <a:ext cx="3866758" cy="769441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lIns="91440" tIns="45720" rIns="91440" bIns="45720" rtlCol="0" anchor="t">
            <a:spAutoFit/>
          </a:bodyPr>
          <a:lstStyle/>
          <a:p>
            <a:pPr marL="342900" indent="-342900">
              <a:buFont typeface="Wingdings"/>
              <a:buChar char="Ø"/>
            </a:pPr>
            <a:r>
              <a:rPr lang="en-US" sz="2200">
                <a:latin typeface="Aptos Display"/>
                <a:cs typeface="Helvetica"/>
              </a:rPr>
              <a:t>¿</a:t>
            </a:r>
            <a:r>
              <a:rPr lang="en-US" sz="2200" err="1">
                <a:latin typeface="Aptos Display"/>
                <a:cs typeface="Helvetica"/>
              </a:rPr>
              <a:t>Qué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otros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datos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podrían</a:t>
            </a:r>
            <a:r>
              <a:rPr lang="en-US" sz="2200">
                <a:latin typeface="Aptos Display"/>
                <a:cs typeface="Helvetica"/>
              </a:rPr>
              <a:t> </a:t>
            </a:r>
            <a:r>
              <a:rPr lang="en-US" sz="2200" err="1">
                <a:latin typeface="Aptos Display"/>
                <a:cs typeface="Helvetica"/>
              </a:rPr>
              <a:t>recolectarse</a:t>
            </a:r>
            <a:r>
              <a:rPr lang="en-US" sz="2200">
                <a:latin typeface="Aptos Display"/>
                <a:cs typeface="Helvetica"/>
              </a:rPr>
              <a:t>?</a:t>
            </a:r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22809358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2318A658-319E-77CF-237B-DD6B4D9BCE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1774063"/>
              </p:ext>
            </p:extLst>
          </p:nvPr>
        </p:nvGraphicFramePr>
        <p:xfrm>
          <a:off x="1632824" y="1742400"/>
          <a:ext cx="9396000" cy="5065517"/>
        </p:xfrm>
        <a:graphic>
          <a:graphicData uri="http://schemas.openxmlformats.org/drawingml/2006/table">
            <a:tbl>
              <a:tblPr/>
              <a:tblGrid>
                <a:gridCol w="3132000">
                  <a:extLst>
                    <a:ext uri="{9D8B030D-6E8A-4147-A177-3AD203B41FA5}">
                      <a16:colId xmlns:a16="http://schemas.microsoft.com/office/drawing/2014/main" val="1317979777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1819149520"/>
                    </a:ext>
                  </a:extLst>
                </a:gridCol>
                <a:gridCol w="3132000">
                  <a:extLst>
                    <a:ext uri="{9D8B030D-6E8A-4147-A177-3AD203B41FA5}">
                      <a16:colId xmlns:a16="http://schemas.microsoft.com/office/drawing/2014/main" val="2246140419"/>
                    </a:ext>
                  </a:extLst>
                </a:gridCol>
              </a:tblGrid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neighbourhood_group_cleansed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listing_url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9983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scrape_id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42386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source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0186329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216163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description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46005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neighborhood_overview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64268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518574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1042511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calendar_updated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host_name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059223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host_since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5188886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48419062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host_about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73399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host_response_time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9643386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host_response_rate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22601409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host_acceptance_rate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5146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host_is_superhost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339129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license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price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host_thumbnail_url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512594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has_availability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host_picture_url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125423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neighbourhood_cleansed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531776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host_verifications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property_type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10793995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host_has_profile_pic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room_type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34726108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host_identity_verified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bathrooms_text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3182127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neighbourhood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amenities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064480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calendar_last_scraped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3141820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first_review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instant_bookable</a:t>
                      </a:r>
                    </a:p>
                  </a:txBody>
                  <a:tcPr marL="13706" marR="13706" marT="7033" marB="0" anchor="b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3CC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3643172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40618151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float64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B5E6A2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90654707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int64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F1A98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16989596"/>
                  </a:ext>
                </a:extLst>
              </a:tr>
              <a:tr h="171905"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object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11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 </a:t>
                      </a: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solidFill>
                      <a:srgbClr val="83CC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es-MX" sz="1100" b="0" i="0" u="none" strike="noStrike">
                        <a:solidFill>
                          <a:srgbClr val="000000"/>
                        </a:solidFill>
                        <a:effectLst/>
                        <a:latin typeface="Aptos Narrow" panose="020B0004020202020204" pitchFamily="34" charset="0"/>
                      </a:endParaRPr>
                    </a:p>
                  </a:txBody>
                  <a:tcPr marL="13706" marR="13706" marT="7033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4377238"/>
                  </a:ext>
                </a:extLst>
              </a:tr>
            </a:tbl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45E57322-57E1-5C52-31D6-A21565D2C4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770889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53709D5A-92C4-204A-9AF5-6F360EF79FB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6647007"/>
              </p:ext>
            </p:extLst>
          </p:nvPr>
        </p:nvGraphicFramePr>
        <p:xfrm>
          <a:off x="361110" y="2523684"/>
          <a:ext cx="11469780" cy="1277788"/>
        </p:xfrm>
        <a:graphic>
          <a:graphicData uri="http://schemas.openxmlformats.org/drawingml/2006/table">
            <a:tbl>
              <a:tblPr/>
              <a:tblGrid>
                <a:gridCol w="525780">
                  <a:extLst>
                    <a:ext uri="{9D8B030D-6E8A-4147-A177-3AD203B41FA5}">
                      <a16:colId xmlns:a16="http://schemas.microsoft.com/office/drawing/2014/main" val="29652208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9273130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7581260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046105765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313293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99662386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357678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795994023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705966127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972178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52379819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0303444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151704263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8737276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2133294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298285621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665823912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4025638058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2393405190"/>
                    </a:ext>
                  </a:extLst>
                </a:gridCol>
                <a:gridCol w="576000">
                  <a:extLst>
                    <a:ext uri="{9D8B030D-6E8A-4147-A177-3AD203B41FA5}">
                      <a16:colId xmlns:a16="http://schemas.microsoft.com/office/drawing/2014/main" val="3848028673"/>
                    </a:ext>
                  </a:extLst>
                </a:gridCol>
              </a:tblGrid>
              <a:tr h="355508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host_total_listings_count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latitude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longitude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accommodates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bathrooms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bedrooms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beds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maximum_minimum_nights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maximum_maximum_nights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maximum_nights_avg_ntm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availability_60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availability_90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8459172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546.6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752.1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772.3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763.1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9018525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83.1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150.6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24.2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461.7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23.4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468.5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31.8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1283391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-99.3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7674211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444696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18.0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4149088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-99.2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87.0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234864"/>
                  </a:ext>
                </a:extLst>
              </a:tr>
              <a:tr h="129423">
                <a:tc>
                  <a:txBody>
                    <a:bodyPr/>
                    <a:lstStyle/>
                    <a:p>
                      <a:pPr algn="l" fontAlgn="b"/>
                      <a:r>
                        <a:rPr lang="es-MX" sz="8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1,776.0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9,003.0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19.6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-99.0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16.0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1,825.0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1,500.0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1,125.0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9,999.0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8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90.0</a:t>
                      </a:r>
                    </a:p>
                  </a:txBody>
                  <a:tcPr marL="6067" marR="6067" marT="606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5019223"/>
                  </a:ext>
                </a:extLst>
              </a:tr>
            </a:tbl>
          </a:graphicData>
        </a:graphic>
      </p:graphicFrame>
      <p:graphicFrame>
        <p:nvGraphicFramePr>
          <p:cNvPr id="5" name="Tabla 4">
            <a:extLst>
              <a:ext uri="{FF2B5EF4-FFF2-40B4-BE49-F238E27FC236}">
                <a16:creationId xmlns:a16="http://schemas.microsoft.com/office/drawing/2014/main" id="{9590992D-DB2E-F9BB-5D7B-39EE0B0FCE1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42678349"/>
              </p:ext>
            </p:extLst>
          </p:nvPr>
        </p:nvGraphicFramePr>
        <p:xfrm>
          <a:off x="361110" y="4274287"/>
          <a:ext cx="11628000" cy="1621611"/>
        </p:xfrm>
        <a:graphic>
          <a:graphicData uri="http://schemas.openxmlformats.org/drawingml/2006/table">
            <a:tbl>
              <a:tblPr/>
              <a:tblGrid>
                <a:gridCol w="684000">
                  <a:extLst>
                    <a:ext uri="{9D8B030D-6E8A-4147-A177-3AD203B41FA5}">
                      <a16:colId xmlns:a16="http://schemas.microsoft.com/office/drawing/2014/main" val="16255542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33170231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59557287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645686378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86949314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136137773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99103036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458885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72205226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3851523469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449099344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05441192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39904873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631713951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2200266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2841664435"/>
                    </a:ext>
                  </a:extLst>
                </a:gridCol>
                <a:gridCol w="684000">
                  <a:extLst>
                    <a:ext uri="{9D8B030D-6E8A-4147-A177-3AD203B41FA5}">
                      <a16:colId xmlns:a16="http://schemas.microsoft.com/office/drawing/2014/main" val="497414946"/>
                    </a:ext>
                  </a:extLst>
                </a:gridCol>
              </a:tblGrid>
              <a:tr h="555281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Métricas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availability_365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number_of_reviews_ltm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number_of_reviews_l30d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review_scores_rating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review_scores_accuracy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review_scores_cleanliness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review_scores_checkin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review_scores_communication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review_scores_location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review_scores_value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calculated_host_listings_count_entire_homes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calculated_host_listings_count_private_rooms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calculated_host_listings_count_shared_rooms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reviews_per_month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20176186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mean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224.2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13.6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17.2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14.2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2.5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4777854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std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124.7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73.2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19.9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43.3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42.2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82239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min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08775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4.7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9464449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50%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4.8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1.1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39667890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75%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345.0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4.9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0.0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31898501"/>
                  </a:ext>
                </a:extLst>
              </a:tr>
              <a:tr h="152262">
                <a:tc>
                  <a:txBody>
                    <a:bodyPr/>
                    <a:lstStyle/>
                    <a:p>
                      <a:pPr algn="l" fontAlgn="b"/>
                      <a:r>
                        <a:rPr lang="es-MX" sz="900" b="1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max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365.0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1,277.0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382.0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267.0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61.0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53.0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s-MX" sz="900" b="0" i="0" u="none" strike="noStrike">
                          <a:solidFill>
                            <a:srgbClr val="000000"/>
                          </a:solidFill>
                          <a:effectLst/>
                          <a:latin typeface="Aptos Narrow" panose="020B0004020202020204" pitchFamily="34" charset="0"/>
                        </a:rPr>
                        <a:t>44.4</a:t>
                      </a:r>
                    </a:p>
                  </a:txBody>
                  <a:tcPr marL="7137" marR="7137" marT="7137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40353073"/>
                  </a:ext>
                </a:extLst>
              </a:tr>
            </a:tbl>
          </a:graphicData>
        </a:graphic>
      </p:graphicFrame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Estadística descriptiva de la base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35439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DE0E6D4A-222D-2534-CE24-DBF2B57446C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48470811"/>
              </p:ext>
            </p:extLst>
          </p:nvPr>
        </p:nvGraphicFramePr>
        <p:xfrm>
          <a:off x="87901" y="1827539"/>
          <a:ext cx="11667779" cy="48934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6" name="Título 1">
            <a:extLst>
              <a:ext uri="{FF2B5EF4-FFF2-40B4-BE49-F238E27FC236}">
                <a16:creationId xmlns:a16="http://schemas.microsoft.com/office/drawing/2014/main" id="{AF385BDE-DCA2-A9F8-800C-99D7529AE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Resumen de la Base de Datos</a:t>
            </a:r>
            <a:br>
              <a:rPr lang="es-MX"/>
            </a:br>
            <a:r>
              <a:rPr lang="es-MX" sz="2800"/>
              <a:t>Descripción de la base original</a:t>
            </a:r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993090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Eliminación de variables originales por motivos diversos</a:t>
            </a:r>
            <a:endParaRPr lang="es-MX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EF10B4-D932-7D41-AF86-7DFC03717584}"/>
              </a:ext>
            </a:extLst>
          </p:cNvPr>
          <p:cNvSpPr/>
          <p:nvPr/>
        </p:nvSpPr>
        <p:spPr>
          <a:xfrm>
            <a:off x="358229" y="1872867"/>
            <a:ext cx="2036681" cy="837282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Sin Valor Explicativo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02027EF-D188-E6F3-B17C-F000DE80D974}"/>
              </a:ext>
            </a:extLst>
          </p:cNvPr>
          <p:cNvSpPr/>
          <p:nvPr/>
        </p:nvSpPr>
        <p:spPr>
          <a:xfrm>
            <a:off x="357868" y="2861114"/>
            <a:ext cx="2026385" cy="2410331"/>
          </a:xfrm>
          <a:prstGeom prst="roundRect">
            <a:avLst/>
          </a:prstGeom>
          <a:noFill/>
          <a:ln w="76200"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listing_url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scrape_id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'source',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'name',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host_id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host_name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host_picture_url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calendar_updated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calendar_last_scraped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'license'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5F95349-3843-1BA6-621E-8A82624F72B3}"/>
              </a:ext>
            </a:extLst>
          </p:cNvPr>
          <p:cNvSpPr/>
          <p:nvPr/>
        </p:nvSpPr>
        <p:spPr>
          <a:xfrm>
            <a:off x="2721167" y="1875965"/>
            <a:ext cx="1994053" cy="837282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Redundantes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EB6A4B1-DB5C-718F-C99A-2A3088C88B5F}"/>
              </a:ext>
            </a:extLst>
          </p:cNvPr>
          <p:cNvSpPr/>
          <p:nvPr/>
        </p:nvSpPr>
        <p:spPr>
          <a:xfrm>
            <a:off x="2710150" y="2861115"/>
            <a:ext cx="2005070" cy="567886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host_listings_count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868CEE2A-BD50-EFCD-CF57-6C6B2A6D02F7}"/>
              </a:ext>
            </a:extLst>
          </p:cNvPr>
          <p:cNvSpPr/>
          <p:nvPr/>
        </p:nvSpPr>
        <p:spPr>
          <a:xfrm>
            <a:off x="2731465" y="3660732"/>
            <a:ext cx="1994053" cy="837282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 muchos nulos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CDB1D11-2802-5701-702A-1E8987873C7F}"/>
              </a:ext>
            </a:extLst>
          </p:cNvPr>
          <p:cNvSpPr/>
          <p:nvPr/>
        </p:nvSpPr>
        <p:spPr>
          <a:xfrm>
            <a:off x="2731465" y="4639293"/>
            <a:ext cx="2005070" cy="671903"/>
          </a:xfrm>
          <a:prstGeom prst="roundRect">
            <a:avLst/>
          </a:prstGeom>
          <a:noFill/>
          <a:ln w="76200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neighbourhood_group_cleansed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host_neighbourhood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endParaRPr lang="en-MX" sz="120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CBA8142-0B0C-D84F-8C3E-4729118C9F2F}"/>
              </a:ext>
            </a:extLst>
          </p:cNvPr>
          <p:cNvSpPr/>
          <p:nvPr/>
        </p:nvSpPr>
        <p:spPr>
          <a:xfrm>
            <a:off x="7299614" y="1872867"/>
            <a:ext cx="1994053" cy="83728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Irrelevantes</a:t>
            </a:r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2399925-F12E-0623-1445-7D5A290C0295}"/>
              </a:ext>
            </a:extLst>
          </p:cNvPr>
          <p:cNvSpPr/>
          <p:nvPr/>
        </p:nvSpPr>
        <p:spPr>
          <a:xfrm>
            <a:off x="5478159" y="2861113"/>
            <a:ext cx="2640553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number_of_reviews_ltm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'number_of_reviews_l30d',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last_review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review_scores_rating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review_scores_accuracy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review_scores_cleanliness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review_scores_checkin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review_scores_communication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review_scores_location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review_scores_value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reviews_per_month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E77ED70E-5001-12C8-FAEC-D8DAEE7FBF34}"/>
              </a:ext>
            </a:extLst>
          </p:cNvPr>
          <p:cNvSpPr/>
          <p:nvPr/>
        </p:nvSpPr>
        <p:spPr>
          <a:xfrm>
            <a:off x="8296641" y="2861113"/>
            <a:ext cx="2619239" cy="2922742"/>
          </a:xfrm>
          <a:prstGeom prst="roundRect">
            <a:avLst/>
          </a:prstGeom>
          <a:noFill/>
          <a:ln w="7620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has_availability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'availability_60',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'availability_90',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'availability_365',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maximum_minimum_nights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maximum_maximum_nights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',</a:t>
            </a:r>
          </a:p>
          <a:p>
            <a:pPr algn="ctr"/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'</a:t>
            </a:r>
            <a:r>
              <a:rPr lang="en-US" sz="120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maximum_nights_avg_ntm</a:t>
            </a:r>
            <a:r>
              <a:rPr lang="en-US" sz="1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</a:t>
            </a:r>
          </a:p>
        </p:txBody>
      </p:sp>
      <p:sp>
        <p:nvSpPr>
          <p:cNvPr id="2" name="Rounded Rectangle 12">
            <a:extLst>
              <a:ext uri="{FF2B5EF4-FFF2-40B4-BE49-F238E27FC236}">
                <a16:creationId xmlns:a16="http://schemas.microsoft.com/office/drawing/2014/main" id="{FAC68827-26E0-6BFA-1372-561E867E55C8}"/>
              </a:ext>
            </a:extLst>
          </p:cNvPr>
          <p:cNvSpPr/>
          <p:nvPr/>
        </p:nvSpPr>
        <p:spPr>
          <a:xfrm>
            <a:off x="392178" y="5541753"/>
            <a:ext cx="1994053" cy="837282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MX" b="1">
                <a:solidFill>
                  <a:schemeClr val="tx1"/>
                </a:solidFill>
              </a:rPr>
              <a:t>Variables constantes</a:t>
            </a:r>
            <a:endParaRPr lang="es-ES" b="1">
              <a:solidFill>
                <a:schemeClr val="tx1"/>
              </a:solidFill>
            </a:endParaRPr>
          </a:p>
        </p:txBody>
      </p:sp>
      <p:sp>
        <p:nvSpPr>
          <p:cNvPr id="3" name="Rounded Rectangle 13">
            <a:extLst>
              <a:ext uri="{FF2B5EF4-FFF2-40B4-BE49-F238E27FC236}">
                <a16:creationId xmlns:a16="http://schemas.microsoft.com/office/drawing/2014/main" id="{534B8AEA-143C-8825-1080-9CBA89716D06}"/>
              </a:ext>
            </a:extLst>
          </p:cNvPr>
          <p:cNvSpPr/>
          <p:nvPr/>
        </p:nvSpPr>
        <p:spPr>
          <a:xfrm>
            <a:off x="2704821" y="5625097"/>
            <a:ext cx="2005070" cy="671903"/>
          </a:xfrm>
          <a:prstGeom prst="roundRect">
            <a:avLst/>
          </a:prstGeom>
          <a:noFill/>
          <a:ln w="7620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host_has_profile_pic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',</a:t>
            </a:r>
            <a:endParaRPr lang="en-US">
              <a:solidFill>
                <a:schemeClr val="tx1"/>
              </a:solidFill>
            </a:endParaRPr>
          </a:p>
          <a:p>
            <a:pPr algn="ctr"/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r>
              <a:rPr lang="en-US" sz="1200" err="1">
                <a:solidFill>
                  <a:schemeClr val="tx1"/>
                </a:solidFill>
                <a:latin typeface="Arial"/>
                <a:cs typeface="Arial"/>
              </a:rPr>
              <a:t>host_identity_verified</a:t>
            </a:r>
            <a:r>
              <a:rPr lang="en-US" sz="1200">
                <a:solidFill>
                  <a:schemeClr val="tx1"/>
                </a:solidFill>
                <a:latin typeface="Arial"/>
                <a:cs typeface="Arial"/>
              </a:rPr>
              <a:t>'</a:t>
            </a:r>
            <a:endParaRPr lang="en-MX" sz="1200">
              <a:solidFill>
                <a:schemeClr val="tx1"/>
              </a:solidFill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29038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 fontScale="90000"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Así se ven los números de valores nulos en la base de datos sin las entradas que no tienen precio, que se eliminaron</a:t>
            </a:r>
            <a:endParaRPr lang="es-MX"/>
          </a:p>
        </p:txBody>
      </p:sp>
      <p:graphicFrame>
        <p:nvGraphicFramePr>
          <p:cNvPr id="5" name="Chart 4">
            <a:extLst>
              <a:ext uri="{FF2B5EF4-FFF2-40B4-BE49-F238E27FC236}">
                <a16:creationId xmlns:a16="http://schemas.microsoft.com/office/drawing/2014/main" id="{D3875BA8-4ABF-7922-4DBF-147B3C4186F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9492294"/>
              </p:ext>
            </p:extLst>
          </p:nvPr>
        </p:nvGraphicFramePr>
        <p:xfrm>
          <a:off x="2219325" y="1860695"/>
          <a:ext cx="7753350" cy="49212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</p:spTree>
    <p:extLst>
      <p:ext uri="{BB962C8B-B14F-4D97-AF65-F5344CB8AC3E}">
        <p14:creationId xmlns:p14="http://schemas.microsoft.com/office/powerpoint/2010/main" val="8426002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>
            <a:extLst>
              <a:ext uri="{FF2B5EF4-FFF2-40B4-BE49-F238E27FC236}">
                <a16:creationId xmlns:a16="http://schemas.microsoft.com/office/drawing/2014/main" id="{00377502-85DE-1391-C61C-9AD55BC828B7}"/>
              </a:ext>
            </a:extLst>
          </p:cNvPr>
          <p:cNvSpPr/>
          <p:nvPr/>
        </p:nvSpPr>
        <p:spPr>
          <a:xfrm>
            <a:off x="0" y="1690574"/>
            <a:ext cx="12192000" cy="5167426"/>
          </a:xfrm>
          <a:prstGeom prst="rect">
            <a:avLst/>
          </a:prstGeom>
          <a:blipFill>
            <a:blip r:embed="rId2"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sz="1400" b="1" i="1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D3EC14F2-6CE0-9CF9-112A-550DCF71E2DF}"/>
              </a:ext>
            </a:extLst>
          </p:cNvPr>
          <p:cNvSpPr/>
          <p:nvPr/>
        </p:nvSpPr>
        <p:spPr>
          <a:xfrm>
            <a:off x="0" y="1520453"/>
            <a:ext cx="12192000" cy="170121"/>
          </a:xfrm>
          <a:prstGeom prst="rect">
            <a:avLst/>
          </a:prstGeom>
          <a:solidFill>
            <a:schemeClr val="bg2">
              <a:lumMod val="2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11" name="Picture 4" descr="Dirección Escolar">
            <a:extLst>
              <a:ext uri="{FF2B5EF4-FFF2-40B4-BE49-F238E27FC236}">
                <a16:creationId xmlns:a16="http://schemas.microsoft.com/office/drawing/2014/main" id="{E71DC312-8004-109D-FFDB-54A2527203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23944" y="74761"/>
            <a:ext cx="1802765" cy="680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ítulo 1">
            <a:extLst>
              <a:ext uri="{FF2B5EF4-FFF2-40B4-BE49-F238E27FC236}">
                <a16:creationId xmlns:a16="http://schemas.microsoft.com/office/drawing/2014/main" id="{5E51A032-BC03-7B5D-B23C-F7539DDCA6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59" y="130345"/>
            <a:ext cx="10515600" cy="1325563"/>
          </a:xfrm>
        </p:spPr>
        <p:txBody>
          <a:bodyPr>
            <a:normAutofit/>
          </a:bodyPr>
          <a:lstStyle/>
          <a:p>
            <a:r>
              <a:rPr lang="es-MX" b="1">
                <a:solidFill>
                  <a:srgbClr val="016853"/>
                </a:solidFill>
              </a:rPr>
              <a:t>Datos Faltantes y Limpieza</a:t>
            </a:r>
            <a:br>
              <a:rPr lang="es-MX"/>
            </a:br>
            <a:r>
              <a:rPr lang="es-MX" sz="2800"/>
              <a:t>Trasformación de los valores nulos restantes</a:t>
            </a:r>
            <a:endParaRPr lang="es-MX"/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C4E1D9C6-0CA6-EABD-4C53-8468301664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24644"/>
              </p:ext>
            </p:extLst>
          </p:nvPr>
        </p:nvGraphicFramePr>
        <p:xfrm>
          <a:off x="1586428" y="1860695"/>
          <a:ext cx="8737516" cy="465307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22864">
                  <a:extLst>
                    <a:ext uri="{9D8B030D-6E8A-4147-A177-3AD203B41FA5}">
                      <a16:colId xmlns:a16="http://schemas.microsoft.com/office/drawing/2014/main" val="3551568860"/>
                    </a:ext>
                  </a:extLst>
                </a:gridCol>
                <a:gridCol w="6214652">
                  <a:extLst>
                    <a:ext uri="{9D8B030D-6E8A-4147-A177-3AD203B41FA5}">
                      <a16:colId xmlns:a16="http://schemas.microsoft.com/office/drawing/2014/main" val="1729101264"/>
                    </a:ext>
                  </a:extLst>
                </a:gridCol>
              </a:tblGrid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Variable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 b="1"/>
                        <a:t>Modificación y explicación: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9230049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host_acceptance_rate</a:t>
                      </a:r>
                      <a:endParaRPr lang="en-US" b="1"/>
                    </a:p>
                    <a:p>
                      <a:pPr algn="ctr"/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925909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host_response_rate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la media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8428363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bedrooms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(0): </a:t>
                      </a:r>
                      <a:r>
                        <a:rPr lang="en-US"/>
                        <a:t>casos nulos corresponden a estancias sin habitación, como cuartos compartidos o habitaciones dentro de una casa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28184844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/>
                        <a:t>beds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una constante (1): </a:t>
                      </a:r>
                      <a:r>
                        <a:rPr lang="en-US"/>
                        <a:t>se parte del supuesto que todos los AirBnB tienen al menos una cama disponible</a:t>
                      </a:r>
                      <a:endParaRPr lang="en-MX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99338660"/>
                  </a:ext>
                </a:extLst>
              </a:tr>
              <a:tr h="747734">
                <a:tc>
                  <a:txBody>
                    <a:bodyPr/>
                    <a:lstStyle/>
                    <a:p>
                      <a:pPr algn="ctr"/>
                      <a:r>
                        <a:rPr lang="en-US" b="1" err="1"/>
                        <a:t>host_is_superhost</a:t>
                      </a:r>
                      <a:endParaRPr lang="en-MX" b="1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MX"/>
                        <a:t>Rellenado con k-vecinos más cercanos</a:t>
                      </a:r>
                      <a:endParaRPr lang="en-MX" err="1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2546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43305679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Panorámica</PresentationFormat>
  <Slides>30</Slides>
  <Notes>1</Notes>
  <HiddenSlides>1</HiddenSlide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30</vt:i4>
      </vt:variant>
    </vt:vector>
  </HeadingPairs>
  <TitlesOfParts>
    <vt:vector size="31" baseType="lpstr">
      <vt:lpstr>Tema de Office</vt:lpstr>
      <vt:lpstr>Estimación de Precios Competitivos para Propiedades en AirBnB CDMX Minería y Análisis de Datos</vt:lpstr>
      <vt:lpstr>Introducción Recordatorio del problema</vt:lpstr>
      <vt:lpstr>Resumen de la Base de Datos Descripción de la base original</vt:lpstr>
      <vt:lpstr>Resumen de la Base de Datos Descripción de la base original</vt:lpstr>
      <vt:lpstr>Resumen de la Base de Datos Estadística descriptiva de la base</vt:lpstr>
      <vt:lpstr>Resumen de la Base de Datos Descripción de la base original</vt:lpstr>
      <vt:lpstr>Datos Faltantes y Limpieza Eliminación de variables originales por motivos diversos</vt:lpstr>
      <vt:lpstr>Datos Faltantes y Limpieza Así se ven los números de valores nulos en la base de datos sin las entradas que no tienen precio, que se eliminaron</vt:lpstr>
      <vt:lpstr>Datos Faltantes y Limpieza Trasformación de los valores nulos restantes</vt:lpstr>
      <vt:lpstr>Valores atípicos Distribución de valores atípicos identificados</vt:lpstr>
      <vt:lpstr>Valores Atípicos Tratamiento de valores atípicos</vt:lpstr>
      <vt:lpstr>Transformaciones e Ingeniería de Variables Se creó una nueva variable y se hicieron transformaciones cúbicas, logarítmicas y cuadráticas</vt:lpstr>
      <vt:lpstr>Datos Faltantes y Limpieza Base resultante</vt:lpstr>
      <vt:lpstr>Variable Objetivo La variable objetivo que tenemos es el precio de los hospedajes</vt:lpstr>
      <vt:lpstr>Variable Objetivo La variable objetivo que tenemos es el precio de los hospedajes</vt:lpstr>
      <vt:lpstr>Distribución de Variables Numéricas Gráficas de Dispersión</vt:lpstr>
      <vt:lpstr>Distribución de Variables Categóricas Gráficas de Barras</vt:lpstr>
      <vt:lpstr>Variables Descriptivas La variable descriptiva</vt:lpstr>
      <vt:lpstr>Variables Descriptivas Estadística descriptiva de las variables descriptivas numéricas</vt:lpstr>
      <vt:lpstr>Variables Descriptivas Estadística descriptiva de las variables descriptivas numéricas</vt:lpstr>
      <vt:lpstr>Variables Descriptivas Anova variables categóricas</vt:lpstr>
      <vt:lpstr>Correlaciones Correlación de Pearson – Variables Numéricas</vt:lpstr>
      <vt:lpstr>Correlaciones Correlación de Spearman – Variables Numéricas</vt:lpstr>
      <vt:lpstr>Correlaciones Correlación de Pearson – Distancias a puntos de interés</vt:lpstr>
      <vt:lpstr>Correlaciones Correlación de Spearman – Distancias a puntos de interés</vt:lpstr>
      <vt:lpstr>Información Mutua Variables Numéricas</vt:lpstr>
      <vt:lpstr>Información Mutua Distancias a Puntos de Interés</vt:lpstr>
      <vt:lpstr>Baseline Modelo base utilizado</vt:lpstr>
      <vt:lpstr>Baseline Siguientes pasos</vt:lpstr>
      <vt:lpstr>Intuiciones y Conclusiones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Estimación de Precios Competitivos para Propiedades en AirBnB CDMX Minería y Análisis de Datos</dc:title>
  <dc:creator>Ulises Reyes</dc:creator>
  <cp:revision>3</cp:revision>
  <dcterms:created xsi:type="dcterms:W3CDTF">2024-09-09T20:36:09Z</dcterms:created>
  <dcterms:modified xsi:type="dcterms:W3CDTF">2024-10-29T17:47:10Z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3c76ce46-357f-46de-88d6-77b9bbb83c46_Enabled">
    <vt:lpwstr>true</vt:lpwstr>
  </property>
  <property fmtid="{D5CDD505-2E9C-101B-9397-08002B2CF9AE}" pid="3" name="MSIP_Label_3c76ce46-357f-46de-88d6-77b9bbb83c46_SetDate">
    <vt:lpwstr>2024-10-28T15:25:07Z</vt:lpwstr>
  </property>
  <property fmtid="{D5CDD505-2E9C-101B-9397-08002B2CF9AE}" pid="4" name="MSIP_Label_3c76ce46-357f-46de-88d6-77b9bbb83c46_Method">
    <vt:lpwstr>Privileged</vt:lpwstr>
  </property>
  <property fmtid="{D5CDD505-2E9C-101B-9397-08002B2CF9AE}" pid="5" name="MSIP_Label_3c76ce46-357f-46de-88d6-77b9bbb83c46_Name">
    <vt:lpwstr>Public</vt:lpwstr>
  </property>
  <property fmtid="{D5CDD505-2E9C-101B-9397-08002B2CF9AE}" pid="6" name="MSIP_Label_3c76ce46-357f-46de-88d6-77b9bbb83c46_SiteId">
    <vt:lpwstr>4e2c6054-71cb-48f1-bd6c-3a9705aca71b</vt:lpwstr>
  </property>
  <property fmtid="{D5CDD505-2E9C-101B-9397-08002B2CF9AE}" pid="7" name="MSIP_Label_3c76ce46-357f-46de-88d6-77b9bbb83c46_ActionId">
    <vt:lpwstr>28f49c44-9df8-4718-b35e-dfae06c32283</vt:lpwstr>
  </property>
  <property fmtid="{D5CDD505-2E9C-101B-9397-08002B2CF9AE}" pid="8" name="MSIP_Label_3c76ce46-357f-46de-88d6-77b9bbb83c46_ContentBits">
    <vt:lpwstr>0</vt:lpwstr>
  </property>
</Properties>
</file>